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6"/>
  </p:notesMasterIdLst>
  <p:sldIdLst>
    <p:sldId id="256" r:id="rId2"/>
    <p:sldId id="271" r:id="rId3"/>
    <p:sldId id="300" r:id="rId4"/>
    <p:sldId id="301" r:id="rId5"/>
    <p:sldId id="273" r:id="rId6"/>
    <p:sldId id="302" r:id="rId7"/>
    <p:sldId id="303" r:id="rId8"/>
    <p:sldId id="306" r:id="rId9"/>
    <p:sldId id="307" r:id="rId10"/>
    <p:sldId id="304" r:id="rId11"/>
    <p:sldId id="308" r:id="rId12"/>
    <p:sldId id="309" r:id="rId13"/>
    <p:sldId id="311" r:id="rId14"/>
    <p:sldId id="279" r:id="rId15"/>
  </p:sldIdLst>
  <p:sldSz cx="12192000" cy="6858000"/>
  <p:notesSz cx="6858000" cy="9144000"/>
  <p:embeddedFontLst>
    <p:embeddedFont>
      <p:font typeface="Foundry Gridnik ExtraBold" panose="02000000000000000000" pitchFamily="50" charset="0"/>
      <p:bold r:id="rId17"/>
      <p:italic r:id="rId18"/>
      <p:boldItalic r:id="rId19"/>
    </p:embeddedFont>
    <p:embeddedFont>
      <p:font typeface="ITC Avant Garde Pro Bk" panose="02000503030000020004" pitchFamily="50" charset="0"/>
      <p:regular r:id="rId20"/>
    </p:embeddedFont>
    <p:embeddedFont>
      <p:font typeface="ITC Avant Garde Pro Md" panose="02000503050000020004" pitchFamily="50" charset="0"/>
      <p:regular r:id="rId21"/>
      <p:bold r:id="rId22"/>
    </p:embeddedFont>
  </p:embeddedFontLst>
  <p:defaultTextStyle>
    <a:defPPr rtl="0">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7680" userDrawn="1">
          <p15:clr>
            <a:srgbClr val="A4A3A4"/>
          </p15:clr>
        </p15:guide>
        <p15:guide id="3" pos="7440" userDrawn="1">
          <p15:clr>
            <a:srgbClr val="A4A3A4"/>
          </p15:clr>
        </p15:guide>
        <p15:guide id="4" pos="240" userDrawn="1">
          <p15:clr>
            <a:srgbClr val="A4A3A4"/>
          </p15:clr>
        </p15:guide>
        <p15:guide id="5" orient="horz" pos="816" userDrawn="1">
          <p15:clr>
            <a:srgbClr val="A4A3A4"/>
          </p15:clr>
        </p15:guide>
        <p15:guide id="6" pos="3984" userDrawn="1">
          <p15:clr>
            <a:srgbClr val="A4A3A4"/>
          </p15:clr>
        </p15:guide>
        <p15:guide id="7" orient="horz" pos="2544" userDrawn="1">
          <p15:clr>
            <a:srgbClr val="A4A3A4"/>
          </p15:clr>
        </p15:guide>
        <p15:guide id="8" orient="horz" pos="283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DAFCCA-F4FA-A029-FC92-21C92787639D}" name="Erin Cord" initials="EC" userId="S::ecord@batcon.org::71a4d487-cc6d-4527-91fa-dd6b8663233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B5"/>
    <a:srgbClr val="1F127A"/>
    <a:srgbClr val="7F7F7F"/>
    <a:srgbClr val="020102"/>
    <a:srgbClr val="000200"/>
    <a:srgbClr val="000000"/>
    <a:srgbClr val="F4F4F6"/>
    <a:srgbClr val="F74A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28"/>
    <p:restoredTop sz="94422"/>
  </p:normalViewPr>
  <p:slideViewPr>
    <p:cSldViewPr snapToObjects="1">
      <p:cViewPr varScale="1">
        <p:scale>
          <a:sx n="104" d="100"/>
          <a:sy n="104" d="100"/>
        </p:scale>
        <p:origin x="1116" y="114"/>
      </p:cViewPr>
      <p:guideLst>
        <p:guide orient="horz" pos="4176"/>
        <p:guide pos="7680"/>
        <p:guide pos="7440"/>
        <p:guide pos="240"/>
        <p:guide orient="horz" pos="816"/>
        <p:guide pos="3984"/>
        <p:guide orient="horz" pos="2544"/>
        <p:guide orient="horz" pos="283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530710D-2CED-864C-9BEE-EEB267EBF7D4}" type="datetimeFigureOut">
              <a:rPr lang="en-US" smtClean="0"/>
              <a:t>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co"/>
              <a:t>Click to edit Master text styles</a:t>
            </a:r>
          </a:p>
          <a:p>
            <a:pPr lvl="1" rtl="0"/>
            <a:r>
              <a:rPr lang="es-co"/>
              <a:t>Second level</a:t>
            </a:r>
          </a:p>
          <a:p>
            <a:pPr lvl="2" rtl="0"/>
            <a:r>
              <a:rPr lang="es-co"/>
              <a:t>Third level</a:t>
            </a:r>
          </a:p>
          <a:p>
            <a:pPr lvl="3" rtl="0"/>
            <a:r>
              <a:rPr lang="es-co"/>
              <a:t>Fourth level</a:t>
            </a:r>
          </a:p>
          <a:p>
            <a:pPr lvl="4" rtl="0"/>
            <a:r>
              <a:rPr lang="es-co"/>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B6C4336-2172-A343-8FF8-E28EAE14E895}" type="slidenum">
              <a:rPr lang="en-US" smtClean="0"/>
              <a:t>‹#›</a:t>
            </a:fld>
            <a:endParaRPr lang="en-US"/>
          </a:p>
        </p:txBody>
      </p:sp>
    </p:spTree>
    <p:extLst>
      <p:ext uri="{BB962C8B-B14F-4D97-AF65-F5344CB8AC3E}">
        <p14:creationId xmlns:p14="http://schemas.microsoft.com/office/powerpoint/2010/main" val="47113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a:t>
            </a:fld>
            <a:endParaRPr lang="en-US"/>
          </a:p>
        </p:txBody>
      </p:sp>
    </p:spTree>
    <p:extLst>
      <p:ext uri="{BB962C8B-B14F-4D97-AF65-F5344CB8AC3E}">
        <p14:creationId xmlns:p14="http://schemas.microsoft.com/office/powerpoint/2010/main" val="253648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5</a:t>
            </a:fld>
            <a:endParaRPr lang="en-US"/>
          </a:p>
        </p:txBody>
      </p:sp>
    </p:spTree>
    <p:extLst>
      <p:ext uri="{BB962C8B-B14F-4D97-AF65-F5344CB8AC3E}">
        <p14:creationId xmlns:p14="http://schemas.microsoft.com/office/powerpoint/2010/main" val="958047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8</a:t>
            </a:fld>
            <a:endParaRPr lang="en-US"/>
          </a:p>
        </p:txBody>
      </p:sp>
    </p:spTree>
    <p:extLst>
      <p:ext uri="{BB962C8B-B14F-4D97-AF65-F5344CB8AC3E}">
        <p14:creationId xmlns:p14="http://schemas.microsoft.com/office/powerpoint/2010/main" val="1194138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9</a:t>
            </a:fld>
            <a:endParaRPr lang="en-US"/>
          </a:p>
        </p:txBody>
      </p:sp>
    </p:spTree>
    <p:extLst>
      <p:ext uri="{BB962C8B-B14F-4D97-AF65-F5344CB8AC3E}">
        <p14:creationId xmlns:p14="http://schemas.microsoft.com/office/powerpoint/2010/main" val="218874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11</a:t>
            </a:fld>
            <a:endParaRPr lang="en-US"/>
          </a:p>
        </p:txBody>
      </p:sp>
    </p:spTree>
    <p:extLst>
      <p:ext uri="{BB962C8B-B14F-4D97-AF65-F5344CB8AC3E}">
        <p14:creationId xmlns:p14="http://schemas.microsoft.com/office/powerpoint/2010/main" val="1048856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12</a:t>
            </a:fld>
            <a:endParaRPr lang="en-US"/>
          </a:p>
        </p:txBody>
      </p:sp>
    </p:spTree>
    <p:extLst>
      <p:ext uri="{BB962C8B-B14F-4D97-AF65-F5344CB8AC3E}">
        <p14:creationId xmlns:p14="http://schemas.microsoft.com/office/powerpoint/2010/main" val="1748925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DB6C4336-2172-A343-8FF8-E28EAE14E895}" type="slidenum">
              <a:rPr lang="en-US" smtClean="0"/>
              <a:t>14</a:t>
            </a:fld>
            <a:endParaRPr lang="en-US"/>
          </a:p>
        </p:txBody>
      </p:sp>
    </p:spTree>
    <p:extLst>
      <p:ext uri="{BB962C8B-B14F-4D97-AF65-F5344CB8AC3E}">
        <p14:creationId xmlns:p14="http://schemas.microsoft.com/office/powerpoint/2010/main" val="292336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95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F12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16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38" name="Text Placeholder 32">
            <a:extLst>
              <a:ext uri="{FF2B5EF4-FFF2-40B4-BE49-F238E27FC236}">
                <a16:creationId xmlns:a16="http://schemas.microsoft.com/office/drawing/2014/main" id="{B6785A59-A5BA-5F43-A359-531755069ACF}"/>
              </a:ext>
            </a:extLst>
          </p:cNvPr>
          <p:cNvSpPr>
            <a:spLocks noGrp="1"/>
          </p:cNvSpPr>
          <p:nvPr>
            <p:ph type="body" sz="quarter" idx="15" hasCustomPrompt="1"/>
          </p:nvPr>
        </p:nvSpPr>
        <p:spPr>
          <a:xfrm>
            <a:off x="315913" y="1752600"/>
            <a:ext cx="8447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206452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22275"/>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3" y="990600"/>
            <a:ext cx="5780087" cy="533400"/>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9" name="Content Placeholder 3">
            <a:extLst>
              <a:ext uri="{FF2B5EF4-FFF2-40B4-BE49-F238E27FC236}">
                <a16:creationId xmlns:a16="http://schemas.microsoft.com/office/drawing/2014/main" id="{978BC3ED-7B3B-C647-88D9-02088AFE3A2A}"/>
              </a:ext>
            </a:extLst>
          </p:cNvPr>
          <p:cNvSpPr>
            <a:spLocks noGrp="1"/>
          </p:cNvSpPr>
          <p:nvPr>
            <p:ph sz="half" idx="2"/>
          </p:nvPr>
        </p:nvSpPr>
        <p:spPr>
          <a:xfrm>
            <a:off x="6641638" y="1748967"/>
            <a:ext cx="5157787" cy="3684588"/>
          </a:xfrm>
          <a:prstGeom prst="rect">
            <a:avLst/>
          </a:prstGeom>
        </p:spPr>
        <p:txBody>
          <a:bodyPr rtlCol="0"/>
          <a:lstStyle>
            <a:lvl1pPr marL="0" indent="0">
              <a:buNone/>
              <a:defRPr/>
            </a:lvl1pPr>
          </a:lstStyle>
          <a:p>
            <a:pPr lvl="0" rtl="0"/>
            <a:endParaRPr lang="en-US" dirty="0"/>
          </a:p>
        </p:txBody>
      </p:sp>
      <p:sp>
        <p:nvSpPr>
          <p:cNvPr id="10" name="Text Placeholder 32">
            <a:extLst>
              <a:ext uri="{FF2B5EF4-FFF2-40B4-BE49-F238E27FC236}">
                <a16:creationId xmlns:a16="http://schemas.microsoft.com/office/drawing/2014/main" id="{6B609AA2-A314-3F49-AFF1-56242B574A07}"/>
              </a:ext>
            </a:extLst>
          </p:cNvPr>
          <p:cNvSpPr>
            <a:spLocks noGrp="1"/>
          </p:cNvSpPr>
          <p:nvPr>
            <p:ph type="body" sz="quarter" idx="15" hasCustomPrompt="1"/>
          </p:nvPr>
        </p:nvSpPr>
        <p:spPr>
          <a:xfrm>
            <a:off x="315913" y="1752600"/>
            <a:ext cx="5780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Tree>
    <p:extLst>
      <p:ext uri="{BB962C8B-B14F-4D97-AF65-F5344CB8AC3E}">
        <p14:creationId xmlns:p14="http://schemas.microsoft.com/office/powerpoint/2010/main" val="88786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D582BCA-7296-6A4D-A4F1-BC3140789C0A}"/>
              </a:ext>
            </a:extLst>
          </p:cNvPr>
          <p:cNvCxnSpPr>
            <a:cxnSpLocks/>
          </p:cNvCxnSpPr>
          <p:nvPr userDrawn="1"/>
        </p:nvCxnSpPr>
        <p:spPr>
          <a:xfrm>
            <a:off x="392575" y="762000"/>
            <a:ext cx="5322426"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20" name="Text Placeholder 18">
            <a:extLst>
              <a:ext uri="{FF2B5EF4-FFF2-40B4-BE49-F238E27FC236}">
                <a16:creationId xmlns:a16="http://schemas.microsoft.com/office/drawing/2014/main" id="{93D3ECD2-A634-9447-859C-9CCDE9A14960}"/>
              </a:ext>
            </a:extLst>
          </p:cNvPr>
          <p:cNvSpPr>
            <a:spLocks noGrp="1"/>
          </p:cNvSpPr>
          <p:nvPr>
            <p:ph type="body" sz="quarter" idx="11" hasCustomPrompt="1"/>
          </p:nvPr>
        </p:nvSpPr>
        <p:spPr>
          <a:xfrm>
            <a:off x="315913" y="381000"/>
            <a:ext cx="10504487" cy="448716"/>
          </a:xfrm>
          <a:prstGeom prst="rect">
            <a:avLst/>
          </a:prstGeom>
        </p:spPr>
        <p:txBody>
          <a:bodyPr rtlCol="0"/>
          <a:lstStyle>
            <a:lvl1pPr marL="0" indent="0">
              <a:buNone/>
              <a:defRPr sz="2000" b="1" i="0">
                <a:solidFill>
                  <a:srgbClr val="1F127A"/>
                </a:solidFill>
                <a:latin typeface="Foundry Gridnik ExtraBold" panose="02000000000000000000" pitchFamily="2" charset="77"/>
              </a:defRPr>
            </a:lvl1pPr>
          </a:lstStyle>
          <a:p>
            <a:pPr lvl="0" rtl="0"/>
            <a:r>
              <a:rPr lang="es-co"/>
              <a:t>Section Title</a:t>
            </a:r>
          </a:p>
        </p:txBody>
      </p:sp>
      <p:sp>
        <p:nvSpPr>
          <p:cNvPr id="23" name="Text Placeholder 21">
            <a:extLst>
              <a:ext uri="{FF2B5EF4-FFF2-40B4-BE49-F238E27FC236}">
                <a16:creationId xmlns:a16="http://schemas.microsoft.com/office/drawing/2014/main" id="{4F14C686-6039-7B48-815C-2CDBBC23DEA2}"/>
              </a:ext>
            </a:extLst>
          </p:cNvPr>
          <p:cNvSpPr>
            <a:spLocks noGrp="1"/>
          </p:cNvSpPr>
          <p:nvPr>
            <p:ph type="body" sz="quarter" idx="12" hasCustomPrompt="1"/>
          </p:nvPr>
        </p:nvSpPr>
        <p:spPr>
          <a:xfrm>
            <a:off x="315914" y="990599"/>
            <a:ext cx="5399088" cy="601117"/>
          </a:xfrm>
          <a:prstGeom prst="rect">
            <a:avLst/>
          </a:prstGeom>
        </p:spPr>
        <p:txBody>
          <a:bodyPr rtlCol="0"/>
          <a:lstStyle>
            <a:lvl1pPr marL="0" indent="0">
              <a:buNone/>
              <a:defRPr sz="2800" b="1" i="0">
                <a:solidFill>
                  <a:srgbClr val="7F7F7F"/>
                </a:solidFill>
                <a:latin typeface="ITC Avant Garde Pro Md" panose="020B0602020202020204" pitchFamily="34" charset="77"/>
              </a:defRPr>
            </a:lvl1pPr>
          </a:lstStyle>
          <a:p>
            <a:pPr lvl="0" rtl="0"/>
            <a:r>
              <a:rPr lang="es-co" sz="2800"/>
              <a:t>Header</a:t>
            </a:r>
            <a:endParaRPr lang="en-US" dirty="0"/>
          </a:p>
        </p:txBody>
      </p:sp>
      <p:sp>
        <p:nvSpPr>
          <p:cNvPr id="11" name="Text Placeholder 32">
            <a:extLst>
              <a:ext uri="{FF2B5EF4-FFF2-40B4-BE49-F238E27FC236}">
                <a16:creationId xmlns:a16="http://schemas.microsoft.com/office/drawing/2014/main" id="{066D8449-14EF-F342-8C8B-5EA3FA461A03}"/>
              </a:ext>
            </a:extLst>
          </p:cNvPr>
          <p:cNvSpPr>
            <a:spLocks noGrp="1"/>
          </p:cNvSpPr>
          <p:nvPr>
            <p:ph type="body" sz="quarter" idx="15" hasCustomPrompt="1"/>
          </p:nvPr>
        </p:nvSpPr>
        <p:spPr>
          <a:xfrm>
            <a:off x="315914" y="1752599"/>
            <a:ext cx="5399087" cy="4340225"/>
          </a:xfrm>
          <a:prstGeom prst="rect">
            <a:avLst/>
          </a:prstGeom>
        </p:spPr>
        <p:txBody>
          <a:bodyPr rtlCol="0"/>
          <a:lstStyle>
            <a:lvl1pPr marL="0" indent="0">
              <a:buNone/>
              <a:defRPr sz="1800" b="0" i="0">
                <a:latin typeface="ITC Avant Garde Pro Bk" panose="020B0502020202020204" pitchFamily="34" charset="77"/>
              </a:defRPr>
            </a:lvl1pPr>
            <a:lvl2pPr marL="685800" indent="-228600">
              <a:buFontTx/>
              <a:buBlip>
                <a:blip r:embed="rId2"/>
              </a:buBlip>
              <a:defRPr sz="1800" b="0" i="0">
                <a:latin typeface="ITC Avant Garde Pro Bk" panose="020B0502020202020204" pitchFamily="34" charset="77"/>
              </a:defRPr>
            </a:lvl2pPr>
            <a:lvl3pPr>
              <a:buClr>
                <a:srgbClr val="21A6B5"/>
              </a:buClr>
              <a:defRPr sz="1400" b="0" i="0">
                <a:latin typeface="ITC Avant Garde Pro Bk" panose="020B0502020202020204" pitchFamily="34" charset="77"/>
              </a:defRPr>
            </a:lvl3pPr>
          </a:lstStyle>
          <a:p>
            <a:pPr lvl="0" rtl="0"/>
            <a:r>
              <a:rPr lang="es-co"/>
              <a:t>Body Copy</a:t>
            </a:r>
          </a:p>
          <a:p>
            <a:pPr lvl="1" rtl="0"/>
            <a:r>
              <a:rPr lang="es-co"/>
              <a:t>Second level</a:t>
            </a:r>
          </a:p>
          <a:p>
            <a:pPr lvl="2" rtl="0"/>
            <a:r>
              <a:rPr lang="es-co"/>
              <a:t>Third level</a:t>
            </a:r>
          </a:p>
        </p:txBody>
      </p:sp>
      <p:sp>
        <p:nvSpPr>
          <p:cNvPr id="10" name="Picture Placeholder 5">
            <a:extLst>
              <a:ext uri="{FF2B5EF4-FFF2-40B4-BE49-F238E27FC236}">
                <a16:creationId xmlns:a16="http://schemas.microsoft.com/office/drawing/2014/main" id="{D0D5CBE2-10CD-A649-A2DD-03185950AD50}"/>
              </a:ext>
            </a:extLst>
          </p:cNvPr>
          <p:cNvSpPr>
            <a:spLocks noGrp="1"/>
          </p:cNvSpPr>
          <p:nvPr>
            <p:ph type="pic" sz="quarter" idx="10"/>
          </p:nvPr>
        </p:nvSpPr>
        <p:spPr>
          <a:xfrm>
            <a:off x="6096000" y="0"/>
            <a:ext cx="6096000" cy="6858000"/>
          </a:xfrm>
          <a:prstGeom prst="rect">
            <a:avLst/>
          </a:prstGeom>
        </p:spPr>
        <p:txBody>
          <a:bodyPr rtlCol="0"/>
          <a:lstStyle/>
          <a:p>
            <a:pPr rtl="0"/>
            <a:endParaRPr lang="en-US"/>
          </a:p>
        </p:txBody>
      </p:sp>
    </p:spTree>
    <p:extLst>
      <p:ext uri="{BB962C8B-B14F-4D97-AF65-F5344CB8AC3E}">
        <p14:creationId xmlns:p14="http://schemas.microsoft.com/office/powerpoint/2010/main" val="316228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083401"/>
      </p:ext>
    </p:extLst>
  </p:cSld>
  <p:clrMap bg1="lt1" tx1="dk1" bg2="lt2" tx2="dk2" accent1="accent1" accent2="accent2" accent3="accent3" accent4="accent4" accent5="accent5" accent6="accent6" hlink="hlink" folHlink="folHlink"/>
  <p:sldLayoutIdLst>
    <p:sldLayoutId id="2147483664" r:id="rId1"/>
    <p:sldLayoutId id="2147483660" r:id="rId2"/>
    <p:sldLayoutId id="2147483661"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9.emf"/><Relationship Id="rId10" Type="http://schemas.openxmlformats.org/officeDocument/2006/relationships/image" Target="../media/image14.emf"/><Relationship Id="rId4" Type="http://schemas.openxmlformats.org/officeDocument/2006/relationships/image" Target="../media/image8.emf"/><Relationship Id="rId9" Type="http://schemas.openxmlformats.org/officeDocument/2006/relationships/image" Target="../media/image13.emf"/></Relationships>
</file>

<file path=ppt/slides/_rels/slide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9.emf"/><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5" name="Picture 4" descr="A group of bats flying over a flower&#10;&#10;Description automatically generated">
            <a:extLst>
              <a:ext uri="{FF2B5EF4-FFF2-40B4-BE49-F238E27FC236}">
                <a16:creationId xmlns:a16="http://schemas.microsoft.com/office/drawing/2014/main" id="{4900AB06-60DF-E1FA-1ABC-BFE74B46FA26}"/>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9A3D2FF-541C-6D34-1697-465E03A0704E}"/>
              </a:ext>
            </a:extLst>
          </p:cNvPr>
          <p:cNvSpPr txBox="1"/>
          <p:nvPr/>
        </p:nvSpPr>
        <p:spPr>
          <a:xfrm>
            <a:off x="228600" y="448613"/>
            <a:ext cx="5257800" cy="848950"/>
          </a:xfrm>
          <a:prstGeom prst="rect">
            <a:avLst/>
          </a:prstGeom>
          <a:noFill/>
        </p:spPr>
        <p:txBody>
          <a:bodyPr wrap="square" rtlCol="0">
            <a:spAutoFit/>
          </a:bodyPr>
          <a:lstStyle/>
          <a:p>
            <a:pPr rtl="0">
              <a:lnSpc>
                <a:spcPts val="5880"/>
              </a:lnSpc>
            </a:pPr>
            <a:r>
              <a:rPr lang="es-co" sz="5000" b="1" dirty="0">
                <a:solidFill>
                  <a:schemeClr val="bg1"/>
                </a:solidFill>
                <a:latin typeface="Arial" panose="020B0604020202020204" pitchFamily="34" charset="0"/>
                <a:cs typeface="Arial" panose="020B0604020202020204" pitchFamily="34" charset="0"/>
              </a:rPr>
              <a:t>MURCIÉLAGOS:</a:t>
            </a:r>
          </a:p>
        </p:txBody>
      </p:sp>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520769" y="5864739"/>
            <a:ext cx="2374831" cy="612261"/>
          </a:xfrm>
          <a:prstGeom prst="rect">
            <a:avLst/>
          </a:prstGeom>
        </p:spPr>
      </p:pic>
      <p:sp>
        <p:nvSpPr>
          <p:cNvPr id="2" name="TextBox 1">
            <a:extLst>
              <a:ext uri="{FF2B5EF4-FFF2-40B4-BE49-F238E27FC236}">
                <a16:creationId xmlns:a16="http://schemas.microsoft.com/office/drawing/2014/main" id="{F5C6E91C-42C7-39B0-8B86-0745E479DBE4}"/>
              </a:ext>
            </a:extLst>
          </p:cNvPr>
          <p:cNvSpPr txBox="1"/>
          <p:nvPr/>
        </p:nvSpPr>
        <p:spPr>
          <a:xfrm>
            <a:off x="520769" y="1297563"/>
            <a:ext cx="4203631" cy="1200329"/>
          </a:xfrm>
          <a:prstGeom prst="rect">
            <a:avLst/>
          </a:prstGeom>
          <a:noFill/>
        </p:spPr>
        <p:txBody>
          <a:bodyPr wrap="square" rtlCol="0">
            <a:spAutoFit/>
          </a:bodyPr>
          <a:lstStyle/>
          <a:p>
            <a:pPr rtl="0"/>
            <a:r>
              <a:rPr lang="es-co" sz="2400" b="1" dirty="0">
                <a:solidFill>
                  <a:schemeClr val="bg1"/>
                </a:solidFill>
                <a:latin typeface="Arial" panose="020B0604020202020204" pitchFamily="34" charset="0"/>
                <a:cs typeface="Arial" panose="020B0604020202020204" pitchFamily="34" charset="0"/>
              </a:rPr>
              <a:t>polinizadores, </a:t>
            </a:r>
            <a:br>
              <a:rPr lang="en-US" sz="2400" b="1" dirty="0">
                <a:solidFill>
                  <a:schemeClr val="bg1"/>
                </a:solidFill>
                <a:latin typeface="Arial" panose="020B0604020202020204" pitchFamily="34" charset="0"/>
                <a:cs typeface="Arial" panose="020B0604020202020204" pitchFamily="34" charset="0"/>
              </a:rPr>
            </a:br>
            <a:r>
              <a:rPr lang="es-co" sz="2400" b="1" dirty="0">
                <a:solidFill>
                  <a:schemeClr val="bg1"/>
                </a:solidFill>
                <a:latin typeface="Arial" panose="020B0604020202020204" pitchFamily="34" charset="0"/>
                <a:cs typeface="Arial" panose="020B0604020202020204" pitchFamily="34" charset="0"/>
              </a:rPr>
              <a:t>dispersores de semillas, </a:t>
            </a:r>
            <a:br>
              <a:rPr lang="en-US" sz="2400" b="1" dirty="0">
                <a:solidFill>
                  <a:schemeClr val="bg1"/>
                </a:solidFill>
                <a:latin typeface="Arial" panose="020B0604020202020204" pitchFamily="34" charset="0"/>
                <a:cs typeface="Arial" panose="020B0604020202020204" pitchFamily="34" charset="0"/>
              </a:rPr>
            </a:br>
            <a:r>
              <a:rPr lang="es-co" sz="2400" b="1" dirty="0">
                <a:solidFill>
                  <a:schemeClr val="bg1"/>
                </a:solidFill>
                <a:latin typeface="Arial" panose="020B0604020202020204" pitchFamily="34" charset="0"/>
                <a:cs typeface="Arial" panose="020B0604020202020204" pitchFamily="34" charset="0"/>
              </a:rPr>
              <a:t>y controladores de plagas</a:t>
            </a:r>
            <a:r>
              <a:rPr lang="es-co" sz="2400" dirty="0"/>
              <a:t> </a:t>
            </a:r>
          </a:p>
        </p:txBody>
      </p:sp>
    </p:spTree>
    <p:extLst>
      <p:ext uri="{BB962C8B-B14F-4D97-AF65-F5344CB8AC3E}">
        <p14:creationId xmlns:p14="http://schemas.microsoft.com/office/powerpoint/2010/main" val="589605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lying in the sky&#10;&#10;Description automatically generated">
            <a:extLst>
              <a:ext uri="{FF2B5EF4-FFF2-40B4-BE49-F238E27FC236}">
                <a16:creationId xmlns:a16="http://schemas.microsoft.com/office/drawing/2014/main" id="{ACF0BD96-D30C-432B-AFCB-0B5DAF5F26F6}"/>
              </a:ext>
            </a:extLst>
          </p:cNvPr>
          <p:cNvPicPr>
            <a:picLocks noChangeAspect="1"/>
          </p:cNvPicPr>
          <p:nvPr/>
        </p:nvPicPr>
        <p:blipFill rotWithShape="1">
          <a:blip r:embed="rId2"/>
          <a:srcRect l="21412" r="28208" b="14983"/>
          <a:stretch/>
        </p:blipFill>
        <p:spPr>
          <a:xfrm>
            <a:off x="0" y="1"/>
            <a:ext cx="6096000"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0" y="381000"/>
            <a:ext cx="10504487" cy="448716"/>
          </a:xfrm>
        </p:spPr>
        <p:txBody>
          <a:bodyPr rtlCol="0"/>
          <a:lstStyle/>
          <a:p>
            <a:pPr rtl="0"/>
            <a:r>
              <a:rPr lang="es-co">
                <a:latin typeface="Arial" panose="020B0604020202020204" pitchFamily="34" charset="0"/>
                <a:cs typeface="Arial" panose="020B0604020202020204" pitchFamily="34" charset="0"/>
              </a:rPr>
              <a:t>El impacto ambiental positivo</a:t>
            </a:r>
          </a:p>
          <a:p>
            <a:pPr rtl="0"/>
            <a:endParaRPr lang="en-US" dirty="0">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93DFEAEC-7C89-1982-B71E-539FB9120E5A}"/>
              </a:ext>
            </a:extLst>
          </p:cNvPr>
          <p:cNvSpPr>
            <a:spLocks noGrp="1"/>
          </p:cNvSpPr>
          <p:nvPr>
            <p:ph type="body" sz="quarter" idx="12"/>
          </p:nvPr>
        </p:nvSpPr>
        <p:spPr>
          <a:xfrm>
            <a:off x="6436120" y="1073537"/>
            <a:ext cx="5439967" cy="916147"/>
          </a:xfrm>
        </p:spPr>
        <p:txBody>
          <a:bodyPr rtlCol="0"/>
          <a:lstStyle/>
          <a:p>
            <a:pPr rtl="0"/>
            <a:r>
              <a:rPr lang="es-co" dirty="0">
                <a:latin typeface="Arial" panose="020B0604020202020204" pitchFamily="34" charset="0"/>
                <a:cs typeface="Arial" panose="020B0604020202020204" pitchFamily="34" charset="0"/>
              </a:rPr>
              <a:t>¿Quién necesita pesticidas cuando tenemos murciélagos?</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236220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chemeClr val="bg1"/>
                </a:solidFill>
                <a:latin typeface="Arial" panose="020B0604020202020204" pitchFamily="34" charset="0"/>
                <a:cs typeface="Arial" panose="020B0604020202020204" pitchFamily="34" charset="0"/>
              </a:rPr>
              <a:t>Murciélago de cola libre mexicano</a:t>
            </a:r>
            <a:br>
              <a:rPr lang="en-US" sz="1000" b="1" dirty="0">
                <a:solidFill>
                  <a:schemeClr val="bg1"/>
                </a:solidFill>
                <a:latin typeface="Arial" panose="020B0604020202020204" pitchFamily="34" charset="0"/>
                <a:cs typeface="Arial" panose="020B0604020202020204" pitchFamily="34" charset="0"/>
              </a:rPr>
            </a:br>
            <a:r>
              <a:rPr lang="es-co" sz="1000" b="1" dirty="0">
                <a:solidFill>
                  <a:schemeClr val="bg1"/>
                </a:solidFill>
                <a:latin typeface="Arial" panose="020B0604020202020204" pitchFamily="34" charset="0"/>
                <a:cs typeface="Arial" panose="020B0604020202020204" pitchFamily="34" charset="0"/>
              </a:rPr>
              <a:t>© Bruce D. </a:t>
            </a:r>
            <a:r>
              <a:rPr lang="es-co" sz="1000" b="1" dirty="0" err="1">
                <a:solidFill>
                  <a:schemeClr val="bg1"/>
                </a:solidFill>
                <a:latin typeface="Arial" panose="020B0604020202020204" pitchFamily="34" charset="0"/>
                <a:cs typeface="Arial" panose="020B0604020202020204" pitchFamily="34" charset="0"/>
              </a:rPr>
              <a:t>Taubert</a:t>
            </a:r>
            <a:endParaRPr lang="en-US" sz="1000" b="1" dirty="0">
              <a:solidFill>
                <a:schemeClr val="bg1"/>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7620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2057400"/>
            <a:ext cx="5439967" cy="2895600"/>
          </a:xfrm>
        </p:spPr>
        <p:txBody>
          <a:bodyPr rtlCol="0"/>
          <a:lstStyle/>
          <a:p>
            <a:pPr algn="l"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Los científicos estiman que los murciélagos que comen insectos, o insectívoros, pueden ahorrar a los agricultores estadounidenses aproximadamente $23 millones de dólares cada año al reducir el daño a los cultivos y limitar la necesidad de pesticidas. La mayoría, en promedio, puede comer hasta la mitad de su peso corporal en insectos, mientras que las madres embarazadas o lactantes consumirán hasta el 100 por ciento de su peso corporal cada noche.</a:t>
            </a:r>
          </a:p>
          <a:p>
            <a:pPr algn="l" rtl="0">
              <a:lnSpc>
                <a:spcPts val="2260"/>
              </a:lnSpc>
              <a:spcBef>
                <a:spcPts val="1500"/>
              </a:spcBef>
            </a:pPr>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463205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810378"/>
            <a:ext cx="83383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¿Qué características nota en los murciélagos que los ayudan como nectarívoros?</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Características del nectarívoro</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0F76A1C8-AC8E-6987-545E-AF95C1FC97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3782" y="3090120"/>
            <a:ext cx="2818584" cy="2818584"/>
          </a:xfrm>
          <a:prstGeom prst="ellipse">
            <a:avLst/>
          </a:prstGeom>
          <a:noFill/>
          <a:ln w="38100">
            <a:solidFill>
              <a:srgbClr val="21A6B5"/>
            </a:solidFill>
          </a:ln>
          <a:extLst>
            <a:ext uri="{909E8E84-426E-40DD-AFC4-6F175D3DCCD1}">
              <a14:hiddenFill xmlns:a14="http://schemas.microsoft.com/office/drawing/2010/main">
                <a:solidFill>
                  <a:srgbClr val="FFFFFF"/>
                </a:solidFill>
              </a14:hiddenFill>
            </a:ext>
          </a:extLst>
        </p:spPr>
      </p:pic>
      <p:pic>
        <p:nvPicPr>
          <p:cNvPr id="3" name="Picture 4" descr="No One Knows Why the Jamaican Flower Bat is Wilting | Coffee and Creatures">
            <a:extLst>
              <a:ext uri="{FF2B5EF4-FFF2-40B4-BE49-F238E27FC236}">
                <a16:creationId xmlns:a16="http://schemas.microsoft.com/office/drawing/2014/main" id="{D7B36776-43D9-95BF-EC27-062142D5E7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2734" y="3081043"/>
            <a:ext cx="2836739" cy="2836739"/>
          </a:xfrm>
          <a:prstGeom prst="ellipse">
            <a:avLst/>
          </a:prstGeom>
          <a:noFill/>
          <a:ln w="38100">
            <a:solidFill>
              <a:srgbClr val="21A6B5"/>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D533229-AE96-9360-9842-B578434F5729}"/>
              </a:ext>
            </a:extLst>
          </p:cNvPr>
          <p:cNvSpPr txBox="1"/>
          <p:nvPr/>
        </p:nvSpPr>
        <p:spPr>
          <a:xfrm>
            <a:off x="2497295" y="6044798"/>
            <a:ext cx="3011557" cy="338554"/>
          </a:xfrm>
          <a:prstGeom prst="rect">
            <a:avLst/>
          </a:prstGeom>
          <a:noFill/>
        </p:spPr>
        <p:txBody>
          <a:bodyPr wrap="square" rtlCol="0">
            <a:spAutoFit/>
          </a:bodyPr>
          <a:lstStyle/>
          <a:p>
            <a:pPr algn="ctr" rtl="0"/>
            <a:r>
              <a:rPr lang="es-co" sz="1600" b="1">
                <a:solidFill>
                  <a:srgbClr val="1F127A"/>
                </a:solidFill>
                <a:latin typeface="Arial" panose="020B0604020202020204" pitchFamily="34" charset="0"/>
                <a:cs typeface="Arial" panose="020B0604020202020204" pitchFamily="34" charset="0"/>
              </a:rPr>
              <a:t>Murciélago trompudo mexicano</a:t>
            </a:r>
          </a:p>
        </p:txBody>
      </p:sp>
      <p:sp>
        <p:nvSpPr>
          <p:cNvPr id="9" name="TextBox 8">
            <a:extLst>
              <a:ext uri="{FF2B5EF4-FFF2-40B4-BE49-F238E27FC236}">
                <a16:creationId xmlns:a16="http://schemas.microsoft.com/office/drawing/2014/main" id="{0D969F59-A6F1-B508-E8E3-C6D85B3BD3BB}"/>
              </a:ext>
            </a:extLst>
          </p:cNvPr>
          <p:cNvSpPr txBox="1"/>
          <p:nvPr/>
        </p:nvSpPr>
        <p:spPr>
          <a:xfrm>
            <a:off x="6542521" y="6044798"/>
            <a:ext cx="3011557" cy="338554"/>
          </a:xfrm>
          <a:prstGeom prst="rect">
            <a:avLst/>
          </a:prstGeom>
          <a:noFill/>
        </p:spPr>
        <p:txBody>
          <a:bodyPr wrap="square" rtlCol="0">
            <a:spAutoFit/>
          </a:bodyPr>
          <a:lstStyle/>
          <a:p>
            <a:pPr algn="ctr" rtl="0"/>
            <a:r>
              <a:rPr lang="es-co" sz="1600" b="1" dirty="0">
                <a:solidFill>
                  <a:srgbClr val="1F127A"/>
                </a:solidFill>
                <a:latin typeface="Arial" panose="020B0604020202020204" pitchFamily="34" charset="0"/>
                <a:cs typeface="Arial" panose="020B0604020202020204" pitchFamily="34" charset="0"/>
              </a:rPr>
              <a:t>Murciélago frugívoro de Jamaica</a:t>
            </a:r>
          </a:p>
        </p:txBody>
      </p:sp>
    </p:spTree>
    <p:extLst>
      <p:ext uri="{BB962C8B-B14F-4D97-AF65-F5344CB8AC3E}">
        <p14:creationId xmlns:p14="http://schemas.microsoft.com/office/powerpoint/2010/main" val="2329669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ggy forest with trees&#10;&#10;Description automatically generated">
            <a:extLst>
              <a:ext uri="{FF2B5EF4-FFF2-40B4-BE49-F238E27FC236}">
                <a16:creationId xmlns:a16="http://schemas.microsoft.com/office/drawing/2014/main" id="{F5CE75F2-9C3E-D226-25BB-81C52B653A5E}"/>
              </a:ext>
            </a:extLst>
          </p:cNvPr>
          <p:cNvPicPr>
            <a:picLocks noGrp="1" noRot="1" noChangeAspect="1" noMove="1" noResize="1" noEditPoints="1" noAdjustHandles="1" noChangeArrowheads="1" noChangeShapeType="1" noCrop="1"/>
          </p:cNvPicPr>
          <p:nvPr/>
        </p:nvPicPr>
        <p:blipFill rotWithShape="1">
          <a:blip r:embed="rId3"/>
          <a:srcRect t="3814" b="11441"/>
          <a:stretch/>
        </p:blipFill>
        <p:spPr>
          <a:xfrm>
            <a:off x="0" y="0"/>
            <a:ext cx="12191999" cy="6858000"/>
          </a:xfrm>
          <a:prstGeom prst="rect">
            <a:avLst/>
          </a:prstGeom>
        </p:spPr>
      </p:pic>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482055" y="1835778"/>
            <a:ext cx="8719345" cy="3063240"/>
          </a:xfrm>
        </p:spPr>
        <p:txBody>
          <a:bodyPr rtlCol="0"/>
          <a:lstStyle/>
          <a:p>
            <a:pPr rtl="0">
              <a:spcBef>
                <a:spcPts val="2200"/>
              </a:spcBef>
            </a:pPr>
            <a:r>
              <a:rPr lang="es-co" dirty="0">
                <a:solidFill>
                  <a:srgbClr val="1F127A"/>
                </a:solidFill>
                <a:latin typeface="Arial" panose="020B0604020202020204" pitchFamily="34" charset="0"/>
                <a:cs typeface="Arial" panose="020B0604020202020204" pitchFamily="34" charset="0"/>
              </a:rPr>
              <a:t>¿En qué se diferencian los insectívoros de los nectarívoros?</a:t>
            </a:r>
          </a:p>
          <a:p>
            <a:pPr rtl="0">
              <a:spcBef>
                <a:spcPts val="2200"/>
              </a:spcBef>
            </a:pP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Características de los insectívoros</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9" name="Picture 8" descr="A rodent on a plant&#10;&#10;Description automatically generated">
            <a:extLst>
              <a:ext uri="{FF2B5EF4-FFF2-40B4-BE49-F238E27FC236}">
                <a16:creationId xmlns:a16="http://schemas.microsoft.com/office/drawing/2014/main" id="{F83ABC74-39AC-A873-D572-95EC00E4F90C}"/>
              </a:ext>
            </a:extLst>
          </p:cNvPr>
          <p:cNvPicPr>
            <a:picLocks noChangeAspect="1"/>
          </p:cNvPicPr>
          <p:nvPr/>
        </p:nvPicPr>
        <p:blipFill rotWithShape="1">
          <a:blip r:embed="rId4"/>
          <a:srcRect l="26751" t="33196" r="28969" b="36509"/>
          <a:stretch/>
        </p:blipFill>
        <p:spPr>
          <a:xfrm>
            <a:off x="609600" y="3068240"/>
            <a:ext cx="2818584" cy="2823696"/>
          </a:xfrm>
          <a:prstGeom prst="ellipse">
            <a:avLst/>
          </a:prstGeom>
          <a:ln w="38100">
            <a:solidFill>
              <a:srgbClr val="21A6B5"/>
            </a:solidFill>
          </a:ln>
        </p:spPr>
      </p:pic>
      <p:pic>
        <p:nvPicPr>
          <p:cNvPr id="14" name="Picture 13" descr="A bat with a large head&#10;&#10;Description automatically generated with medium confidence">
            <a:extLst>
              <a:ext uri="{FF2B5EF4-FFF2-40B4-BE49-F238E27FC236}">
                <a16:creationId xmlns:a16="http://schemas.microsoft.com/office/drawing/2014/main" id="{B443B674-B559-6BF4-27BA-A658461A67BA}"/>
              </a:ext>
            </a:extLst>
          </p:cNvPr>
          <p:cNvPicPr>
            <a:picLocks noChangeAspect="1"/>
          </p:cNvPicPr>
          <p:nvPr/>
        </p:nvPicPr>
        <p:blipFill rotWithShape="1">
          <a:blip r:embed="rId5"/>
          <a:srcRect l="6409" t="654" r="30678" b="5818"/>
          <a:stretch/>
        </p:blipFill>
        <p:spPr>
          <a:xfrm>
            <a:off x="4614542" y="3047603"/>
            <a:ext cx="2889311" cy="2864970"/>
          </a:xfrm>
          <a:prstGeom prst="ellipse">
            <a:avLst/>
          </a:prstGeom>
          <a:ln w="38100">
            <a:solidFill>
              <a:srgbClr val="21A6B5"/>
            </a:solidFill>
          </a:ln>
        </p:spPr>
      </p:pic>
      <p:pic>
        <p:nvPicPr>
          <p:cNvPr id="16" name="Picture 15" descr="A bat on a rock&#10;&#10;Description automatically generated">
            <a:extLst>
              <a:ext uri="{FF2B5EF4-FFF2-40B4-BE49-F238E27FC236}">
                <a16:creationId xmlns:a16="http://schemas.microsoft.com/office/drawing/2014/main" id="{14684A54-CBD0-5454-157F-0B21DC3B960A}"/>
              </a:ext>
            </a:extLst>
          </p:cNvPr>
          <p:cNvPicPr>
            <a:picLocks noChangeAspect="1"/>
          </p:cNvPicPr>
          <p:nvPr/>
        </p:nvPicPr>
        <p:blipFill rotWithShape="1">
          <a:blip r:embed="rId6"/>
          <a:srcRect t="32998"/>
          <a:stretch/>
        </p:blipFill>
        <p:spPr>
          <a:xfrm>
            <a:off x="8690211" y="3028657"/>
            <a:ext cx="2889311" cy="2902863"/>
          </a:xfrm>
          <a:prstGeom prst="ellipse">
            <a:avLst/>
          </a:prstGeom>
          <a:ln w="38100">
            <a:solidFill>
              <a:srgbClr val="21A6B5"/>
            </a:solidFill>
          </a:ln>
        </p:spPr>
      </p:pic>
      <p:sp>
        <p:nvSpPr>
          <p:cNvPr id="20" name="TextBox 19">
            <a:extLst>
              <a:ext uri="{FF2B5EF4-FFF2-40B4-BE49-F238E27FC236}">
                <a16:creationId xmlns:a16="http://schemas.microsoft.com/office/drawing/2014/main" id="{2C691823-B357-29A1-FC86-21C9987F3FAB}"/>
              </a:ext>
            </a:extLst>
          </p:cNvPr>
          <p:cNvSpPr txBox="1"/>
          <p:nvPr/>
        </p:nvSpPr>
        <p:spPr>
          <a:xfrm>
            <a:off x="513113" y="6044798"/>
            <a:ext cx="3011557" cy="338554"/>
          </a:xfrm>
          <a:prstGeom prst="rect">
            <a:avLst/>
          </a:prstGeom>
          <a:noFill/>
        </p:spPr>
        <p:txBody>
          <a:bodyPr wrap="square" rtlCol="0">
            <a:spAutoFit/>
          </a:bodyPr>
          <a:lstStyle/>
          <a:p>
            <a:pPr algn="ctr" rtl="0"/>
            <a:r>
              <a:rPr lang="es-co" sz="1600" b="1" dirty="0">
                <a:solidFill>
                  <a:srgbClr val="1F127A"/>
                </a:solidFill>
                <a:latin typeface="Arial" panose="020B0604020202020204" pitchFamily="34" charset="0"/>
                <a:cs typeface="Arial" panose="020B0604020202020204" pitchFamily="34" charset="0"/>
              </a:rPr>
              <a:t>Murciélago rojo oriental</a:t>
            </a:r>
          </a:p>
        </p:txBody>
      </p:sp>
      <p:sp>
        <p:nvSpPr>
          <p:cNvPr id="21" name="TextBox 20">
            <a:extLst>
              <a:ext uri="{FF2B5EF4-FFF2-40B4-BE49-F238E27FC236}">
                <a16:creationId xmlns:a16="http://schemas.microsoft.com/office/drawing/2014/main" id="{DF800065-806E-9DC6-9B24-F4AC769439CF}"/>
              </a:ext>
            </a:extLst>
          </p:cNvPr>
          <p:cNvSpPr txBox="1"/>
          <p:nvPr/>
        </p:nvSpPr>
        <p:spPr>
          <a:xfrm>
            <a:off x="4558339" y="6044798"/>
            <a:ext cx="3011557" cy="338554"/>
          </a:xfrm>
          <a:prstGeom prst="rect">
            <a:avLst/>
          </a:prstGeom>
          <a:noFill/>
        </p:spPr>
        <p:txBody>
          <a:bodyPr wrap="square" rtlCol="0">
            <a:spAutoFit/>
          </a:bodyPr>
          <a:lstStyle/>
          <a:p>
            <a:pPr algn="ctr" rtl="0"/>
            <a:r>
              <a:rPr lang="es-co" sz="1600" b="1" dirty="0">
                <a:solidFill>
                  <a:srgbClr val="1F127A"/>
                </a:solidFill>
                <a:latin typeface="Arial" panose="020B0604020202020204" pitchFamily="34" charset="0"/>
                <a:cs typeface="Arial" panose="020B0604020202020204" pitchFamily="34" charset="0"/>
              </a:rPr>
              <a:t>Murciélago de bonete de Florida</a:t>
            </a:r>
          </a:p>
        </p:txBody>
      </p:sp>
      <p:sp>
        <p:nvSpPr>
          <p:cNvPr id="22" name="TextBox 21">
            <a:extLst>
              <a:ext uri="{FF2B5EF4-FFF2-40B4-BE49-F238E27FC236}">
                <a16:creationId xmlns:a16="http://schemas.microsoft.com/office/drawing/2014/main" id="{1A9CE954-E2FD-F99A-8BAF-CAB34DD74AA2}"/>
              </a:ext>
            </a:extLst>
          </p:cNvPr>
          <p:cNvSpPr txBox="1"/>
          <p:nvPr/>
        </p:nvSpPr>
        <p:spPr>
          <a:xfrm>
            <a:off x="8658249" y="6044798"/>
            <a:ext cx="3011557" cy="338554"/>
          </a:xfrm>
          <a:prstGeom prst="rect">
            <a:avLst/>
          </a:prstGeom>
          <a:noFill/>
        </p:spPr>
        <p:txBody>
          <a:bodyPr wrap="square" rtlCol="0">
            <a:spAutoFit/>
          </a:bodyPr>
          <a:lstStyle/>
          <a:p>
            <a:pPr algn="ctr" rtl="0"/>
            <a:r>
              <a:rPr lang="es-co" sz="1600" b="1" dirty="0">
                <a:solidFill>
                  <a:srgbClr val="1F127A"/>
                </a:solidFill>
                <a:latin typeface="Arial" panose="020B0604020202020204" pitchFamily="34" charset="0"/>
                <a:cs typeface="Arial" panose="020B0604020202020204" pitchFamily="34" charset="0"/>
              </a:rPr>
              <a:t>Murciélago de cola libre mexicano</a:t>
            </a:r>
          </a:p>
        </p:txBody>
      </p:sp>
    </p:spTree>
    <p:extLst>
      <p:ext uri="{BB962C8B-B14F-4D97-AF65-F5344CB8AC3E}">
        <p14:creationId xmlns:p14="http://schemas.microsoft.com/office/powerpoint/2010/main" val="1960770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at with wings spread&#10;&#10;Description automatically generated">
            <a:extLst>
              <a:ext uri="{FF2B5EF4-FFF2-40B4-BE49-F238E27FC236}">
                <a16:creationId xmlns:a16="http://schemas.microsoft.com/office/drawing/2014/main" id="{5F9613C4-8E4A-7C5B-0DA8-57FF36E0744E}"/>
              </a:ext>
            </a:extLst>
          </p:cNvPr>
          <p:cNvPicPr>
            <a:picLocks noChangeAspect="1"/>
          </p:cNvPicPr>
          <p:nvPr/>
        </p:nvPicPr>
        <p:blipFill rotWithShape="1">
          <a:blip r:embed="rId2"/>
          <a:srcRect l="8737" r="27716"/>
          <a:stretch/>
        </p:blipFill>
        <p:spPr>
          <a:xfrm>
            <a:off x="6095998" y="0"/>
            <a:ext cx="6096002"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315913" y="76200"/>
            <a:ext cx="5551487" cy="448716"/>
          </a:xfrm>
        </p:spPr>
        <p:txBody>
          <a:bodyPr rtlCol="0"/>
          <a:lstStyle/>
          <a:p>
            <a:pPr rtl="0"/>
            <a:r>
              <a:rPr lang="es-co" sz="2000" dirty="0">
                <a:latin typeface="Arial" panose="020B0604020202020204" pitchFamily="34" charset="0"/>
                <a:cs typeface="Arial" panose="020B0604020202020204" pitchFamily="34" charset="0"/>
              </a:rPr>
              <a:t>Los murciélagos son esenciales para nuestro medio ambiente</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752600"/>
          </a:xfrm>
        </p:spPr>
        <p:txBody>
          <a:bodyPr rtlCol="0"/>
          <a:lstStyle/>
          <a:p>
            <a:pPr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Como polinizadores: responsables de la reproducción de las plantas</a:t>
            </a:r>
          </a:p>
          <a:p>
            <a:pPr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Dispersores de semillas: ayudan en la reproducción de las plantas</a:t>
            </a:r>
          </a:p>
          <a:p>
            <a:pPr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Control de insectos: protegen los cultivos de la sobrepoblación de insectos</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27216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de lengua larga mexicano</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J Scott </a:t>
            </a:r>
            <a:r>
              <a:rPr lang="es-co" sz="1000" b="1" dirty="0" err="1">
                <a:solidFill>
                  <a:srgbClr val="21A6B5"/>
                </a:solidFill>
                <a:latin typeface="Arial" panose="020B0604020202020204" pitchFamily="34" charset="0"/>
                <a:cs typeface="Arial" panose="020B0604020202020204" pitchFamily="34" charset="0"/>
              </a:rPr>
              <a:t>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233DD3D7-0ECE-CCA7-9932-180223359B8F}"/>
              </a:ext>
            </a:extLst>
          </p:cNvPr>
          <p:cNvSpPr>
            <a:spLocks noGrp="1"/>
          </p:cNvSpPr>
          <p:nvPr>
            <p:ph type="body" sz="quarter" idx="12"/>
          </p:nvPr>
        </p:nvSpPr>
        <p:spPr>
          <a:xfrm>
            <a:off x="315914" y="3276600"/>
            <a:ext cx="5399088" cy="1066800"/>
          </a:xfrm>
        </p:spPr>
        <p:txBody>
          <a:bodyPr rtlCol="0"/>
          <a:lstStyle/>
          <a:p>
            <a:pPr rtl="0"/>
            <a:r>
              <a:rPr lang="es-co" dirty="0">
                <a:latin typeface="Arial" panose="020B0604020202020204" pitchFamily="34" charset="0"/>
                <a:cs typeface="Arial" panose="020B0604020202020204" pitchFamily="34" charset="0"/>
              </a:rPr>
              <a:t>Responda a estas preguntas:</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p:txBody>
      </p:sp>
      <p:sp>
        <p:nvSpPr>
          <p:cNvPr id="4" name="Text Placeholder 13">
            <a:extLst>
              <a:ext uri="{FF2B5EF4-FFF2-40B4-BE49-F238E27FC236}">
                <a16:creationId xmlns:a16="http://schemas.microsoft.com/office/drawing/2014/main" id="{AA2C0A72-D285-4615-40CD-8802B2949F12}"/>
              </a:ext>
            </a:extLst>
          </p:cNvPr>
          <p:cNvSpPr txBox="1">
            <a:spLocks/>
          </p:cNvSpPr>
          <p:nvPr/>
        </p:nvSpPr>
        <p:spPr>
          <a:xfrm>
            <a:off x="306769" y="3901916"/>
            <a:ext cx="5103431" cy="2422684"/>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3"/>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rtl="0">
              <a:lnSpc>
                <a:spcPct val="100000"/>
              </a:lnSpc>
              <a:spcBef>
                <a:spcPts val="1500"/>
              </a:spcBef>
            </a:pPr>
            <a:r>
              <a:rPr lang="es-co" dirty="0">
                <a:latin typeface="Arial" panose="020B0604020202020204" pitchFamily="34" charset="0"/>
                <a:cs typeface="Arial" panose="020B0604020202020204" pitchFamily="34" charset="0"/>
              </a:rPr>
              <a:t>¿Qué plantas son polinizadas por murciélagos?  Nombre tres.</a:t>
            </a:r>
          </a:p>
          <a:p>
            <a:pPr lvl="1" rtl="0">
              <a:lnSpc>
                <a:spcPct val="100000"/>
              </a:lnSpc>
              <a:spcBef>
                <a:spcPts val="1500"/>
              </a:spcBef>
            </a:pPr>
            <a:r>
              <a:rPr lang="es-co" dirty="0">
                <a:latin typeface="Arial" panose="020B0604020202020204" pitchFamily="34" charset="0"/>
                <a:cs typeface="Arial" panose="020B0604020202020204" pitchFamily="34" charset="0"/>
              </a:rPr>
              <a:t>¿Cómo ayuda la dispersión de semillas al medio ambiente y al ecosistema?</a:t>
            </a:r>
          </a:p>
          <a:p>
            <a:pPr lvl="1" rtl="0">
              <a:lnSpc>
                <a:spcPct val="100000"/>
              </a:lnSpc>
              <a:spcBef>
                <a:spcPts val="1500"/>
              </a:spcBef>
            </a:pPr>
            <a:r>
              <a:rPr lang="es-co" dirty="0">
                <a:latin typeface="Arial" panose="020B0604020202020204" pitchFamily="34" charset="0"/>
                <a:cs typeface="Arial" panose="020B0604020202020204" pitchFamily="34" charset="0"/>
              </a:rPr>
              <a:t>¿Qué pasaría con nuestros cultivos si los murciélagos se extinguieran?</a:t>
            </a:r>
          </a:p>
        </p:txBody>
      </p:sp>
    </p:spTree>
    <p:extLst>
      <p:ext uri="{BB962C8B-B14F-4D97-AF65-F5344CB8AC3E}">
        <p14:creationId xmlns:p14="http://schemas.microsoft.com/office/powerpoint/2010/main" val="397768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F127A"/>
        </a:solidFill>
        <a:effectLst/>
      </p:bgPr>
    </p:bg>
    <p:spTree>
      <p:nvGrpSpPr>
        <p:cNvPr id="1" name=""/>
        <p:cNvGrpSpPr/>
        <p:nvPr/>
      </p:nvGrpSpPr>
      <p:grpSpPr>
        <a:xfrm>
          <a:off x="0" y="0"/>
          <a:ext cx="0" cy="0"/>
          <a:chOff x="0" y="0"/>
          <a:chExt cx="0" cy="0"/>
        </a:xfrm>
      </p:grpSpPr>
      <p:pic>
        <p:nvPicPr>
          <p:cNvPr id="2" name="Picture 1" descr="A group of bats flying over a flower&#10;&#10;Description automatically generated">
            <a:extLst>
              <a:ext uri="{FF2B5EF4-FFF2-40B4-BE49-F238E27FC236}">
                <a16:creationId xmlns:a16="http://schemas.microsoft.com/office/drawing/2014/main" id="{83F137EB-37DF-07D8-A5B9-27C2A65B5FF5}"/>
              </a:ext>
            </a:extLst>
          </p:cNvPr>
          <p:cNvPicPr>
            <a:picLocks noChangeAspect="1"/>
          </p:cNvPicPr>
          <p:nvPr/>
        </p:nvPicPr>
        <p:blipFill>
          <a:blip r:embed="rId3"/>
          <a:stretch>
            <a:fillRect/>
          </a:stretch>
        </p:blipFill>
        <p:spPr>
          <a:xfrm>
            <a:off x="0" y="0"/>
            <a:ext cx="12192000" cy="6858000"/>
          </a:xfrm>
          <a:prstGeom prst="rect">
            <a:avLst/>
          </a:prstGeom>
        </p:spPr>
      </p:pic>
      <p:pic>
        <p:nvPicPr>
          <p:cNvPr id="11" name="Picture 10" descr="A black background with white text&#10;&#10;Description automatically generated">
            <a:extLst>
              <a:ext uri="{FF2B5EF4-FFF2-40B4-BE49-F238E27FC236}">
                <a16:creationId xmlns:a16="http://schemas.microsoft.com/office/drawing/2014/main" id="{F43C7E76-8555-20E9-8C11-EBBCEFE2CB25}"/>
              </a:ext>
            </a:extLst>
          </p:cNvPr>
          <p:cNvPicPr>
            <a:picLocks noChangeAspect="1"/>
          </p:cNvPicPr>
          <p:nvPr/>
        </p:nvPicPr>
        <p:blipFill>
          <a:blip r:embed="rId4"/>
          <a:stretch>
            <a:fillRect/>
          </a:stretch>
        </p:blipFill>
        <p:spPr>
          <a:xfrm>
            <a:off x="9272531" y="5864739"/>
            <a:ext cx="2374831" cy="612261"/>
          </a:xfrm>
          <a:prstGeom prst="rect">
            <a:avLst/>
          </a:prstGeom>
        </p:spPr>
      </p:pic>
      <p:pic>
        <p:nvPicPr>
          <p:cNvPr id="4" name="Picture 3">
            <a:extLst>
              <a:ext uri="{FF2B5EF4-FFF2-40B4-BE49-F238E27FC236}">
                <a16:creationId xmlns:a16="http://schemas.microsoft.com/office/drawing/2014/main" id="{F1CE98BA-C375-7D02-E49D-ABBE20F7B987}"/>
              </a:ext>
            </a:extLst>
          </p:cNvPr>
          <p:cNvPicPr>
            <a:picLocks noChangeAspect="1"/>
          </p:cNvPicPr>
          <p:nvPr/>
        </p:nvPicPr>
        <p:blipFill>
          <a:blip r:embed="rId5"/>
          <a:stretch>
            <a:fillRect/>
          </a:stretch>
        </p:blipFill>
        <p:spPr>
          <a:xfrm>
            <a:off x="544638" y="6091767"/>
            <a:ext cx="533400" cy="385233"/>
          </a:xfrm>
          <a:prstGeom prst="rect">
            <a:avLst/>
          </a:prstGeom>
        </p:spPr>
      </p:pic>
      <p:pic>
        <p:nvPicPr>
          <p:cNvPr id="5" name="Picture 4">
            <a:extLst>
              <a:ext uri="{FF2B5EF4-FFF2-40B4-BE49-F238E27FC236}">
                <a16:creationId xmlns:a16="http://schemas.microsoft.com/office/drawing/2014/main" id="{A6EDB900-B0E5-38B3-7964-0028CDE87D07}"/>
              </a:ext>
            </a:extLst>
          </p:cNvPr>
          <p:cNvPicPr>
            <a:picLocks noChangeAspect="1"/>
          </p:cNvPicPr>
          <p:nvPr/>
        </p:nvPicPr>
        <p:blipFill>
          <a:blip r:embed="rId6"/>
          <a:stretch>
            <a:fillRect/>
          </a:stretch>
        </p:blipFill>
        <p:spPr>
          <a:xfrm>
            <a:off x="1175809" y="6166347"/>
            <a:ext cx="1627077" cy="180206"/>
          </a:xfrm>
          <a:prstGeom prst="rect">
            <a:avLst/>
          </a:prstGeom>
        </p:spPr>
      </p:pic>
      <p:sp>
        <p:nvSpPr>
          <p:cNvPr id="9" name="TextBox 8">
            <a:extLst>
              <a:ext uri="{FF2B5EF4-FFF2-40B4-BE49-F238E27FC236}">
                <a16:creationId xmlns:a16="http://schemas.microsoft.com/office/drawing/2014/main" id="{16B26628-A7D3-608F-1AF9-D67F55B3B653}"/>
              </a:ext>
            </a:extLst>
          </p:cNvPr>
          <p:cNvSpPr txBox="1"/>
          <p:nvPr/>
        </p:nvSpPr>
        <p:spPr>
          <a:xfrm>
            <a:off x="440686" y="5648577"/>
            <a:ext cx="3369314" cy="369332"/>
          </a:xfrm>
          <a:prstGeom prst="rect">
            <a:avLst/>
          </a:prstGeom>
          <a:noFill/>
        </p:spPr>
        <p:txBody>
          <a:bodyPr wrap="square" rtlCol="0">
            <a:spAutoFit/>
          </a:bodyPr>
          <a:lstStyle/>
          <a:p>
            <a:pPr rtl="0"/>
            <a:r>
              <a:rPr lang="es-co" b="1" dirty="0">
                <a:solidFill>
                  <a:schemeClr val="bg1"/>
                </a:solidFill>
                <a:latin typeface="Arial" panose="020B0604020202020204" pitchFamily="34" charset="0"/>
                <a:cs typeface="Arial" panose="020B0604020202020204" pitchFamily="34" charset="0"/>
              </a:rPr>
              <a:t>Obtener más información:</a:t>
            </a:r>
          </a:p>
        </p:txBody>
      </p:sp>
    </p:spTree>
    <p:extLst>
      <p:ext uri="{BB962C8B-B14F-4D97-AF65-F5344CB8AC3E}">
        <p14:creationId xmlns:p14="http://schemas.microsoft.com/office/powerpoint/2010/main" val="757245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18750F-26F7-B908-B8DD-B558F7A20668}"/>
              </a:ext>
            </a:extLst>
          </p:cNvPr>
          <p:cNvGrpSpPr/>
          <p:nvPr/>
        </p:nvGrpSpPr>
        <p:grpSpPr>
          <a:xfrm>
            <a:off x="6095999" y="0"/>
            <a:ext cx="6093601" cy="6858000"/>
            <a:chOff x="6096000" y="0"/>
            <a:chExt cx="6093601" cy="6858000"/>
          </a:xfrm>
        </p:grpSpPr>
        <p:pic>
          <p:nvPicPr>
            <p:cNvPr id="6" name="Picture 5" descr="A close-up of a bat&#10;&#10;Description automatically generated">
              <a:extLst>
                <a:ext uri="{FF2B5EF4-FFF2-40B4-BE49-F238E27FC236}">
                  <a16:creationId xmlns:a16="http://schemas.microsoft.com/office/drawing/2014/main" id="{39918DEE-14E4-4960-983E-274A0C866140}"/>
                </a:ext>
              </a:extLst>
            </p:cNvPr>
            <p:cNvPicPr>
              <a:picLocks noChangeAspect="1"/>
            </p:cNvPicPr>
            <p:nvPr/>
          </p:nvPicPr>
          <p:blipFill>
            <a:blip r:embed="rId2"/>
            <a:stretch>
              <a:fillRect/>
            </a:stretch>
          </p:blipFill>
          <p:spPr>
            <a:xfrm>
              <a:off x="7620000" y="0"/>
              <a:ext cx="4569601" cy="6858000"/>
            </a:xfrm>
            <a:prstGeom prst="rect">
              <a:avLst/>
            </a:prstGeom>
          </p:spPr>
        </p:pic>
        <p:sp>
          <p:nvSpPr>
            <p:cNvPr id="7" name="Rectangle 6">
              <a:extLst>
                <a:ext uri="{FF2B5EF4-FFF2-40B4-BE49-F238E27FC236}">
                  <a16:creationId xmlns:a16="http://schemas.microsoft.com/office/drawing/2014/main" id="{6CD17EC6-4D40-C361-FA41-D74EEE8BE4C2}"/>
                </a:ext>
              </a:extLst>
            </p:cNvPr>
            <p:cNvSpPr/>
            <p:nvPr/>
          </p:nvSpPr>
          <p:spPr>
            <a:xfrm>
              <a:off x="6096000" y="0"/>
              <a:ext cx="16002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grpSp>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Descripción general</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rtlCol="0"/>
          <a:lstStyle/>
          <a:p>
            <a:pPr algn="l" rtl="0">
              <a:lnSpc>
                <a:spcPts val="2260"/>
              </a:lnSpc>
              <a:spcBef>
                <a:spcPts val="1500"/>
              </a:spcBef>
            </a:pPr>
            <a:r>
              <a:rPr lang="es-co" sz="1800">
                <a:latin typeface="Arial" panose="020B0604020202020204" pitchFamily="34" charset="0"/>
                <a:cs typeface="Arial" panose="020B0604020202020204" pitchFamily="34" charset="0"/>
              </a:rPr>
              <a:t>Los murciélagos han estado en la Tierra durante más de 50 millones de años. Con más de 1,400 especies, son el segundo orden más grande de mamíferos y están ampliamente dispersos en seis continentes. </a:t>
            </a:r>
          </a:p>
          <a:p>
            <a:pPr algn="l" rtl="0">
              <a:lnSpc>
                <a:spcPts val="2260"/>
              </a:lnSpc>
              <a:spcBef>
                <a:spcPts val="1500"/>
              </a:spcBef>
            </a:pPr>
            <a:r>
              <a:rPr lang="es-co" sz="1800">
                <a:latin typeface="Arial" panose="020B0604020202020204" pitchFamily="34" charset="0"/>
                <a:cs typeface="Arial" panose="020B0604020202020204" pitchFamily="34" charset="0"/>
              </a:rPr>
              <a:t>A nivel mundial, los murciélagos brindan servicios ecosistémicos vitales en forma de consumo de plagas de insectos, polinización de plantas y dispersión de semillas, lo que los hace esenciales para la salud de los ecosistemas mundiales.</a:t>
            </a:r>
          </a:p>
          <a:p>
            <a:pPr algn="l" rtl="0"/>
            <a:endParaRPr lang="en-US" sz="18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21120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pigmeo frugívoro</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a:t>
            </a:r>
            <a:r>
              <a:rPr lang="es-co" sz="1000" b="1" dirty="0" err="1">
                <a:solidFill>
                  <a:srgbClr val="21A6B5"/>
                </a:solidFill>
                <a:latin typeface="Arial" panose="020B0604020202020204" pitchFamily="34" charset="0"/>
                <a:cs typeface="Arial" panose="020B0604020202020204" pitchFamily="34" charset="0"/>
              </a:rPr>
              <a:t>Jose</a:t>
            </a:r>
            <a:r>
              <a:rPr lang="es-co" sz="1000" b="1" dirty="0">
                <a:solidFill>
                  <a:srgbClr val="21A6B5"/>
                </a:solidFill>
                <a:latin typeface="Arial" panose="020B0604020202020204" pitchFamily="34" charset="0"/>
                <a:cs typeface="Arial" panose="020B0604020202020204" pitchFamily="34" charset="0"/>
              </a:rPr>
              <a:t> Gabriel </a:t>
            </a:r>
            <a:r>
              <a:rPr lang="es-co" sz="1000" b="1" dirty="0" err="1">
                <a:solidFill>
                  <a:srgbClr val="21A6B5"/>
                </a:solidFill>
                <a:latin typeface="Arial" panose="020B0604020202020204" pitchFamily="34" charset="0"/>
                <a:cs typeface="Arial" panose="020B0604020202020204" pitchFamily="34" charset="0"/>
              </a:rPr>
              <a:t>Martinez</a:t>
            </a:r>
            <a:r>
              <a:rPr lang="es-co" sz="1000" b="1" dirty="0">
                <a:solidFill>
                  <a:srgbClr val="21A6B5"/>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8228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bat flying over a plant&#10;&#10;Description automatically generated">
            <a:extLst>
              <a:ext uri="{FF2B5EF4-FFF2-40B4-BE49-F238E27FC236}">
                <a16:creationId xmlns:a16="http://schemas.microsoft.com/office/drawing/2014/main" id="{2C0ACC69-0046-ECEA-90D8-C0A23BF086EE}"/>
              </a:ext>
            </a:extLst>
          </p:cNvPr>
          <p:cNvPicPr>
            <a:picLocks noChangeAspect="1"/>
          </p:cNvPicPr>
          <p:nvPr/>
        </p:nvPicPr>
        <p:blipFill rotWithShape="1">
          <a:blip r:embed="rId2"/>
          <a:srcRect l="26875" r="23145"/>
          <a:stretch/>
        </p:blipFill>
        <p:spPr>
          <a:xfrm>
            <a:off x="0" y="0"/>
            <a:ext cx="609360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0" y="381000"/>
            <a:ext cx="10504487" cy="448716"/>
          </a:xfrm>
        </p:spPr>
        <p:txBody>
          <a:bodyPr rtlCol="0"/>
          <a:lstStyle/>
          <a:p>
            <a:pPr rtl="0"/>
            <a:r>
              <a:rPr lang="es-co" sz="1900" dirty="0">
                <a:latin typeface="Arial" panose="020B0604020202020204" pitchFamily="34" charset="0"/>
                <a:cs typeface="Arial" panose="020B0604020202020204" pitchFamily="34" charset="0"/>
              </a:rPr>
              <a:t>Los murciélagos como polinizadores: el cómo</a:t>
            </a:r>
          </a:p>
          <a:p>
            <a:pPr rtl="0"/>
            <a:endParaRPr lang="en-US" sz="1900"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1066800"/>
            <a:ext cx="5399087" cy="1191603"/>
          </a:xfrm>
        </p:spPr>
        <p:txBody>
          <a:bodyPr rtlCol="0"/>
          <a:lstStyle/>
          <a:p>
            <a:pPr algn="l" rtl="0">
              <a:lnSpc>
                <a:spcPts val="2260"/>
              </a:lnSpc>
            </a:pPr>
            <a:r>
              <a:rPr lang="es-co" sz="1800" b="0" i="0" dirty="0">
                <a:effectLst/>
                <a:latin typeface="Arial" panose="020B0604020202020204" pitchFamily="34" charset="0"/>
                <a:ea typeface="Verdana" panose="020B0604030504040204" pitchFamily="34" charset="0"/>
                <a:cs typeface="Arial" panose="020B0604020202020204" pitchFamily="34" charset="0"/>
              </a:rPr>
              <a:t>La mayoría de las plantas con flores no pueden producir semillas y frutos sin polinización: el proceso de mover los granos de polen de la parte masculina de la flor (el estambre) a la parte femenina (el pistilo). Este proceso también mejora la diversidad genética de las plantas de polinización cruzada. Desde los desiertos hasta las selvas tropicales, los murciélagos que se alimentan de néctar y que beben el dulce néctar del interior de las flores recogen una capa de polen y la trasladan a otras flores mientras se alimentan.</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br>
              <a:rPr lang="en-US" sz="1000" b="1" dirty="0">
                <a:solidFill>
                  <a:schemeClr val="bg1"/>
                </a:solidFill>
                <a:latin typeface="Arial" panose="020B0604020202020204" pitchFamily="34" charset="0"/>
                <a:cs typeface="Arial" panose="020B0604020202020204" pitchFamily="34" charset="0"/>
              </a:rPr>
            </a:br>
            <a:r>
              <a:rPr lang="es-co" sz="1000" b="1">
                <a:solidFill>
                  <a:schemeClr val="bg1"/>
                </a:solidFill>
                <a:latin typeface="Arial" panose="020B0604020202020204" pitchFamily="34" charset="0"/>
                <a:cs typeface="Arial" panose="020B0604020202020204" pitchFamily="34" charset="0"/>
              </a:rPr>
              <a:t>© Horizonline Pictures</a:t>
            </a: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762000"/>
            <a:ext cx="5421312"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2111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lying next to a plant&#10;&#10;Description automatically generated">
            <a:extLst>
              <a:ext uri="{FF2B5EF4-FFF2-40B4-BE49-F238E27FC236}">
                <a16:creationId xmlns:a16="http://schemas.microsoft.com/office/drawing/2014/main" id="{1E5BD0B6-1800-584C-E6B1-47353F465AFE}"/>
              </a:ext>
            </a:extLst>
          </p:cNvPr>
          <p:cNvPicPr>
            <a:picLocks noChangeAspect="1"/>
          </p:cNvPicPr>
          <p:nvPr/>
        </p:nvPicPr>
        <p:blipFill rotWithShape="1">
          <a:blip r:embed="rId2"/>
          <a:srcRect l="17061" t="1042" r="26070" b="5208"/>
          <a:stretch/>
        </p:blipFill>
        <p:spPr>
          <a:xfrm>
            <a:off x="6095999" y="0"/>
            <a:ext cx="609600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sz="2000" dirty="0">
                <a:latin typeface="Arial" panose="020B0604020202020204" pitchFamily="34" charset="0"/>
                <a:cs typeface="Arial" panose="020B0604020202020204" pitchFamily="34" charset="0"/>
              </a:rPr>
              <a:t>El impacto ambiental positivo</a:t>
            </a: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23406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trompudo menor</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J Scott </a:t>
            </a:r>
            <a:r>
              <a:rPr lang="es-co" sz="1000" b="1" dirty="0" err="1">
                <a:solidFill>
                  <a:srgbClr val="21A6B5"/>
                </a:solidFill>
                <a:latin typeface="Arial" panose="020B0604020202020204" pitchFamily="34" charset="0"/>
                <a:cs typeface="Arial" panose="020B0604020202020204" pitchFamily="34" charset="0"/>
              </a:rPr>
              <a:t>Altenbach</a:t>
            </a:r>
            <a:endParaRPr lang="en-US" sz="1000" b="1" dirty="0">
              <a:solidFill>
                <a:srgbClr val="21A6B5"/>
              </a:solidFill>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rtlCol="0"/>
          <a:lstStyle/>
          <a:p>
            <a:pPr rtl="0">
              <a:lnSpc>
                <a:spcPts val="2260"/>
              </a:lnSpc>
            </a:pPr>
            <a:r>
              <a:rPr lang="es-co" sz="1800" b="0" i="0" dirty="0">
                <a:effectLst/>
                <a:latin typeface="Arial" panose="020B0604020202020204" pitchFamily="34" charset="0"/>
                <a:ea typeface="Verdana" panose="020B0604030504040204" pitchFamily="34" charset="0"/>
                <a:cs typeface="Arial" panose="020B0604020202020204" pitchFamily="34" charset="0"/>
              </a:rPr>
              <a:t>Este papel de polinizador es importante para una gran variedad de plantas, como los cactus gigantes y los agaves, que no se desarrollarían sin los murciélagos. La polinización de los murciélagos también desempeña un papel vital en el cultivo de una gran cantidad de productos comerciales, como la madera de balsa, el eucalipto y el </a:t>
            </a:r>
            <a:r>
              <a:rPr lang="es-co" sz="1800" b="0" i="0" dirty="0" err="1">
                <a:effectLst/>
                <a:latin typeface="Arial" panose="020B0604020202020204" pitchFamily="34" charset="0"/>
                <a:ea typeface="Verdana" panose="020B0604030504040204" pitchFamily="34" charset="0"/>
                <a:cs typeface="Arial" panose="020B0604020202020204" pitchFamily="34" charset="0"/>
              </a:rPr>
              <a:t>durián</a:t>
            </a:r>
            <a:r>
              <a:rPr lang="es-co" sz="1800" b="0" i="0" dirty="0">
                <a:effectLst/>
                <a:latin typeface="Arial" panose="020B0604020202020204" pitchFamily="34" charset="0"/>
                <a:ea typeface="Verdana" panose="020B0604030504040204" pitchFamily="34" charset="0"/>
                <a:cs typeface="Arial" panose="020B0604020202020204" pitchFamily="34" charset="0"/>
              </a:rPr>
              <a:t>.</a:t>
            </a:r>
          </a:p>
        </p:txBody>
      </p:sp>
    </p:spTree>
    <p:extLst>
      <p:ext uri="{BB962C8B-B14F-4D97-AF65-F5344CB8AC3E}">
        <p14:creationId xmlns:p14="http://schemas.microsoft.com/office/powerpoint/2010/main" val="1839696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8E83A9-1640-AC30-43BB-520E35E87257}"/>
              </a:ext>
            </a:extLst>
          </p:cNvPr>
          <p:cNvSpPr/>
          <p:nvPr/>
        </p:nvSpPr>
        <p:spPr>
          <a:xfrm>
            <a:off x="-6927" y="0"/>
            <a:ext cx="12192000" cy="6858000"/>
          </a:xfrm>
          <a:prstGeom prst="rect">
            <a:avLst/>
          </a:prstGeom>
          <a:solidFill>
            <a:srgbClr val="21A6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3" name="Text Placeholder 12">
            <a:extLst>
              <a:ext uri="{FF2B5EF4-FFF2-40B4-BE49-F238E27FC236}">
                <a16:creationId xmlns:a16="http://schemas.microsoft.com/office/drawing/2014/main" id="{8944A98C-4C0B-BB4F-8257-2D33954B4CF5}"/>
              </a:ext>
            </a:extLst>
          </p:cNvPr>
          <p:cNvSpPr>
            <a:spLocks noGrp="1"/>
          </p:cNvSpPr>
          <p:nvPr>
            <p:ph type="body" sz="quarter" idx="12"/>
          </p:nvPr>
        </p:nvSpPr>
        <p:spPr>
          <a:xfrm>
            <a:off x="2225113" y="1524000"/>
            <a:ext cx="7680887" cy="3063240"/>
          </a:xfrm>
        </p:spPr>
        <p:txBody>
          <a:bodyPr rtlCol="0"/>
          <a:lstStyle/>
          <a:p>
            <a:pPr algn="ctr" rtl="0">
              <a:spcBef>
                <a:spcPts val="2200"/>
              </a:spcBef>
            </a:pPr>
            <a:r>
              <a:rPr lang="es-co" dirty="0">
                <a:solidFill>
                  <a:schemeClr val="bg1"/>
                </a:solidFill>
                <a:latin typeface="Arial" panose="020B0604020202020204" pitchFamily="34" charset="0"/>
                <a:cs typeface="Arial" panose="020B0604020202020204" pitchFamily="34" charset="0"/>
              </a:rPr>
              <a:t>Sin los murciélagos, no tendríamos plátanos silvestres, pitahaya o </a:t>
            </a:r>
            <a:r>
              <a:rPr lang="es-co" dirty="0" err="1">
                <a:solidFill>
                  <a:schemeClr val="bg1"/>
                </a:solidFill>
                <a:latin typeface="Arial" panose="020B0604020202020204" pitchFamily="34" charset="0"/>
                <a:cs typeface="Arial" panose="020B0604020202020204" pitchFamily="34" charset="0"/>
              </a:rPr>
              <a:t>durián</a:t>
            </a:r>
            <a:r>
              <a:rPr lang="es-co" dirty="0">
                <a:solidFill>
                  <a:schemeClr val="bg1"/>
                </a:solidFill>
                <a:latin typeface="Arial" panose="020B0604020202020204" pitchFamily="34" charset="0"/>
                <a:cs typeface="Arial" panose="020B0604020202020204" pitchFamily="34" charset="0"/>
              </a:rPr>
              <a:t>. Más de 300 especies de frutas dependen de los murciélagos para la polinización y la dispersión de semillas. Los murciélagos ayudan a esparcir las semillas de higos, guayaba y papaya. Sin los murciélagos, tampoco tendríamos plantas como el agave o el icónico cactus saguaro.</a:t>
            </a:r>
            <a:endParaRPr lang="en-US" dirty="0">
              <a:solidFill>
                <a:srgbClr val="1F127A"/>
              </a:solidFill>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a:latin typeface="Arial" panose="020B0604020202020204" pitchFamily="34" charset="0"/>
                <a:cs typeface="Arial" panose="020B0604020202020204" pitchFamily="34" charset="0"/>
              </a:rPr>
              <a:t>El impacto ambiental positivo</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06850"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CB5AC64-C875-2429-5779-48649A1AD9B9}"/>
              </a:ext>
            </a:extLst>
          </p:cNvPr>
          <p:cNvPicPr>
            <a:picLocks noChangeAspect="1"/>
          </p:cNvPicPr>
          <p:nvPr/>
        </p:nvPicPr>
        <p:blipFill>
          <a:blip r:embed="rId3"/>
          <a:stretch>
            <a:fillRect/>
          </a:stretch>
        </p:blipFill>
        <p:spPr>
          <a:xfrm>
            <a:off x="313695" y="2734767"/>
            <a:ext cx="1754014" cy="1271660"/>
          </a:xfrm>
          <a:prstGeom prst="rect">
            <a:avLst/>
          </a:prstGeom>
        </p:spPr>
      </p:pic>
      <p:pic>
        <p:nvPicPr>
          <p:cNvPr id="4" name="Picture 3">
            <a:extLst>
              <a:ext uri="{FF2B5EF4-FFF2-40B4-BE49-F238E27FC236}">
                <a16:creationId xmlns:a16="http://schemas.microsoft.com/office/drawing/2014/main" id="{7E0E481B-5853-5784-A7C2-37EF4A25809A}"/>
              </a:ext>
            </a:extLst>
          </p:cNvPr>
          <p:cNvPicPr>
            <a:picLocks noChangeAspect="1"/>
          </p:cNvPicPr>
          <p:nvPr/>
        </p:nvPicPr>
        <p:blipFill>
          <a:blip r:embed="rId4"/>
          <a:stretch>
            <a:fillRect/>
          </a:stretch>
        </p:blipFill>
        <p:spPr>
          <a:xfrm>
            <a:off x="34181" y="4420095"/>
            <a:ext cx="2785219" cy="2103125"/>
          </a:xfrm>
          <a:prstGeom prst="rect">
            <a:avLst/>
          </a:prstGeom>
        </p:spPr>
      </p:pic>
      <p:pic>
        <p:nvPicPr>
          <p:cNvPr id="5" name="Picture 4">
            <a:extLst>
              <a:ext uri="{FF2B5EF4-FFF2-40B4-BE49-F238E27FC236}">
                <a16:creationId xmlns:a16="http://schemas.microsoft.com/office/drawing/2014/main" id="{C201CC81-722B-B998-8062-13A677EF9FE0}"/>
              </a:ext>
            </a:extLst>
          </p:cNvPr>
          <p:cNvPicPr>
            <a:picLocks noChangeAspect="1"/>
          </p:cNvPicPr>
          <p:nvPr/>
        </p:nvPicPr>
        <p:blipFill>
          <a:blip r:embed="rId5"/>
          <a:stretch>
            <a:fillRect/>
          </a:stretch>
        </p:blipFill>
        <p:spPr>
          <a:xfrm flipH="1">
            <a:off x="7848600" y="4848222"/>
            <a:ext cx="1887266" cy="1640840"/>
          </a:xfrm>
          <a:prstGeom prst="rect">
            <a:avLst/>
          </a:prstGeom>
        </p:spPr>
      </p:pic>
      <p:pic>
        <p:nvPicPr>
          <p:cNvPr id="7" name="Picture 6">
            <a:extLst>
              <a:ext uri="{FF2B5EF4-FFF2-40B4-BE49-F238E27FC236}">
                <a16:creationId xmlns:a16="http://schemas.microsoft.com/office/drawing/2014/main" id="{19954F53-3B9D-AB7D-C80E-E50AD211925B}"/>
              </a:ext>
            </a:extLst>
          </p:cNvPr>
          <p:cNvPicPr>
            <a:picLocks noChangeAspect="1"/>
          </p:cNvPicPr>
          <p:nvPr/>
        </p:nvPicPr>
        <p:blipFill>
          <a:blip r:embed="rId6"/>
          <a:stretch>
            <a:fillRect/>
          </a:stretch>
        </p:blipFill>
        <p:spPr>
          <a:xfrm>
            <a:off x="329662" y="1254819"/>
            <a:ext cx="1524000" cy="1066280"/>
          </a:xfrm>
          <a:prstGeom prst="rect">
            <a:avLst/>
          </a:prstGeom>
        </p:spPr>
      </p:pic>
      <p:pic>
        <p:nvPicPr>
          <p:cNvPr id="8" name="Picture 7">
            <a:extLst>
              <a:ext uri="{FF2B5EF4-FFF2-40B4-BE49-F238E27FC236}">
                <a16:creationId xmlns:a16="http://schemas.microsoft.com/office/drawing/2014/main" id="{EAE70642-5932-7AFC-19AF-69354D86EF28}"/>
              </a:ext>
            </a:extLst>
          </p:cNvPr>
          <p:cNvPicPr>
            <a:picLocks noChangeAspect="1"/>
          </p:cNvPicPr>
          <p:nvPr/>
        </p:nvPicPr>
        <p:blipFill>
          <a:blip r:embed="rId7"/>
          <a:stretch>
            <a:fillRect/>
          </a:stretch>
        </p:blipFill>
        <p:spPr>
          <a:xfrm>
            <a:off x="10210800" y="5525751"/>
            <a:ext cx="1897096" cy="1062374"/>
          </a:xfrm>
          <a:prstGeom prst="rect">
            <a:avLst/>
          </a:prstGeom>
        </p:spPr>
      </p:pic>
      <p:pic>
        <p:nvPicPr>
          <p:cNvPr id="9" name="Picture 8">
            <a:extLst>
              <a:ext uri="{FF2B5EF4-FFF2-40B4-BE49-F238E27FC236}">
                <a16:creationId xmlns:a16="http://schemas.microsoft.com/office/drawing/2014/main" id="{B1622B67-0F81-5E87-A8FD-D83276A6EADA}"/>
              </a:ext>
            </a:extLst>
          </p:cNvPr>
          <p:cNvPicPr>
            <a:picLocks noChangeAspect="1"/>
          </p:cNvPicPr>
          <p:nvPr/>
        </p:nvPicPr>
        <p:blipFill>
          <a:blip r:embed="rId8"/>
          <a:stretch>
            <a:fillRect/>
          </a:stretch>
        </p:blipFill>
        <p:spPr>
          <a:xfrm rot="1215453">
            <a:off x="5669977" y="4843425"/>
            <a:ext cx="1377542" cy="1746645"/>
          </a:xfrm>
          <a:prstGeom prst="rect">
            <a:avLst/>
          </a:prstGeom>
        </p:spPr>
      </p:pic>
      <p:pic>
        <p:nvPicPr>
          <p:cNvPr id="14" name="Picture 13">
            <a:extLst>
              <a:ext uri="{FF2B5EF4-FFF2-40B4-BE49-F238E27FC236}">
                <a16:creationId xmlns:a16="http://schemas.microsoft.com/office/drawing/2014/main" id="{F480CE79-58C8-C029-DC7E-AECFEDB8101E}"/>
              </a:ext>
            </a:extLst>
          </p:cNvPr>
          <p:cNvPicPr>
            <a:picLocks noChangeAspect="1"/>
          </p:cNvPicPr>
          <p:nvPr/>
        </p:nvPicPr>
        <p:blipFill>
          <a:blip r:embed="rId9"/>
          <a:stretch>
            <a:fillRect/>
          </a:stretch>
        </p:blipFill>
        <p:spPr>
          <a:xfrm>
            <a:off x="9962643" y="1143001"/>
            <a:ext cx="1848357" cy="4048784"/>
          </a:xfrm>
          <a:prstGeom prst="rect">
            <a:avLst/>
          </a:prstGeom>
        </p:spPr>
      </p:pic>
      <p:pic>
        <p:nvPicPr>
          <p:cNvPr id="11" name="Picture 10">
            <a:extLst>
              <a:ext uri="{FF2B5EF4-FFF2-40B4-BE49-F238E27FC236}">
                <a16:creationId xmlns:a16="http://schemas.microsoft.com/office/drawing/2014/main" id="{C9E140F8-0D78-A337-5D93-EEACEF12AC5C}"/>
              </a:ext>
            </a:extLst>
          </p:cNvPr>
          <p:cNvPicPr>
            <a:picLocks noChangeAspect="1"/>
          </p:cNvPicPr>
          <p:nvPr/>
        </p:nvPicPr>
        <p:blipFill>
          <a:blip r:embed="rId10"/>
          <a:stretch>
            <a:fillRect/>
          </a:stretch>
        </p:blipFill>
        <p:spPr>
          <a:xfrm>
            <a:off x="3048000" y="5144062"/>
            <a:ext cx="1692497" cy="1327683"/>
          </a:xfrm>
          <a:prstGeom prst="rect">
            <a:avLst/>
          </a:prstGeom>
        </p:spPr>
      </p:pic>
    </p:spTree>
    <p:extLst>
      <p:ext uri="{BB962C8B-B14F-4D97-AF65-F5344CB8AC3E}">
        <p14:creationId xmlns:p14="http://schemas.microsoft.com/office/powerpoint/2010/main" val="2570474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from a tree&#10;&#10;Description automatically generated">
            <a:extLst>
              <a:ext uri="{FF2B5EF4-FFF2-40B4-BE49-F238E27FC236}">
                <a16:creationId xmlns:a16="http://schemas.microsoft.com/office/drawing/2014/main" id="{AF9775F7-8836-398B-73F4-288E6BBAD701}"/>
              </a:ext>
            </a:extLst>
          </p:cNvPr>
          <p:cNvPicPr>
            <a:picLocks noChangeAspect="1"/>
          </p:cNvPicPr>
          <p:nvPr/>
        </p:nvPicPr>
        <p:blipFill rotWithShape="1">
          <a:blip r:embed="rId2"/>
          <a:srcRect t="15888" r="-756"/>
          <a:stretch/>
        </p:blipFill>
        <p:spPr>
          <a:xfrm>
            <a:off x="-1" y="0"/>
            <a:ext cx="6158689"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a:xfrm>
            <a:off x="6477001" y="381000"/>
            <a:ext cx="4876800" cy="448716"/>
          </a:xfrm>
        </p:spPr>
        <p:txBody>
          <a:bodyPr rtlCol="0"/>
          <a:lstStyle/>
          <a:p>
            <a:pPr rtl="0"/>
            <a:r>
              <a:rPr lang="es-co" dirty="0">
                <a:latin typeface="Arial" panose="020B0604020202020204" pitchFamily="34" charset="0"/>
                <a:cs typeface="Arial" panose="020B0604020202020204" pitchFamily="34" charset="0"/>
              </a:rPr>
              <a:t>Los murciélagos como dispersores de semillas: el cómo</a:t>
            </a:r>
          </a:p>
          <a:p>
            <a:pPr rtl="0"/>
            <a:endParaRPr lang="en-US"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6477001" y="1295400"/>
            <a:ext cx="5399087" cy="1191603"/>
          </a:xfrm>
        </p:spPr>
        <p:txBody>
          <a:bodyPr rtlCol="0"/>
          <a:lstStyle/>
          <a:p>
            <a:pPr algn="l"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Los murciélagos frugívoros que se alimentan durante la noche, por otro lado, a menudo cubren grandes distancias cada noche, y muchas de estas especies están bastante dispuestas a cruzar claros y, por lo general, defecan en vuelo, esparciendo muchas más semillas que animales como las aves en las áreas despejadas. Las semillas arrojadas por los murciélagos pueden representar hasta el 95 por ciento del primer crecimiento nuevo.</a:t>
            </a:r>
          </a:p>
          <a:p>
            <a:pPr algn="l"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Esta capacidad de transportar semillas es muy crucial, ya que las condiciones que dejan los claros del bosque suelen ser cálidas, secas y poco acogedoras para muchos tipos de plantas. Las semillas que dejan caer los murciélagos suelen proceder de plantas pioneras resilientes, cuyo primer crecimiento sirve de refugio y cobertura para las plantas más delicadas.</a:t>
            </a:r>
          </a:p>
          <a:p>
            <a:pPr algn="l" rtl="0"/>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304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a:solidFill>
                  <a:srgbClr val="21A6B5"/>
                </a:solidFill>
                <a:latin typeface="Arial" panose="020B0604020202020204" pitchFamily="34" charset="0"/>
                <a:cs typeface="Arial" panose="020B0604020202020204" pitchFamily="34" charset="0"/>
              </a:rPr>
              <a:t>Zorro volador de Ryukyo</a:t>
            </a:r>
            <a:br>
              <a:rPr lang="en-US" sz="1000" b="1" dirty="0">
                <a:solidFill>
                  <a:srgbClr val="21A6B5"/>
                </a:solidFill>
                <a:latin typeface="Arial" panose="020B0604020202020204" pitchFamily="34" charset="0"/>
                <a:cs typeface="Arial" panose="020B0604020202020204" pitchFamily="34" charset="0"/>
              </a:rPr>
            </a:br>
            <a:r>
              <a:rPr lang="es-co" sz="1000" b="1">
                <a:solidFill>
                  <a:srgbClr val="21A6B5"/>
                </a:solidFill>
                <a:latin typeface="Arial" panose="020B0604020202020204" pitchFamily="34" charset="0"/>
                <a:cs typeface="Arial" panose="020B0604020202020204" pitchFamily="34" charset="0"/>
              </a:rPr>
              <a:t>© Yushi y Keiko Osawa</a:t>
            </a:r>
            <a:endParaRPr lang="en-US" sz="1000" b="1" dirty="0">
              <a:solidFill>
                <a:srgbClr val="21A6B5"/>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D3FFEAD1-806B-0D9C-CDF4-B7A06828D5A1}"/>
              </a:ext>
            </a:extLst>
          </p:cNvPr>
          <p:cNvCxnSpPr>
            <a:cxnSpLocks/>
          </p:cNvCxnSpPr>
          <p:nvPr/>
        </p:nvCxnSpPr>
        <p:spPr>
          <a:xfrm>
            <a:off x="6542088" y="1066800"/>
            <a:ext cx="5187155" cy="0"/>
          </a:xfrm>
          <a:prstGeom prst="line">
            <a:avLst/>
          </a:prstGeom>
          <a:ln w="41275">
            <a:solidFill>
              <a:srgbClr val="1F12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447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t eating a banana flower&#10;&#10;Description automatically generated">
            <a:extLst>
              <a:ext uri="{FF2B5EF4-FFF2-40B4-BE49-F238E27FC236}">
                <a16:creationId xmlns:a16="http://schemas.microsoft.com/office/drawing/2014/main" id="{CA521C83-4E3D-042A-610C-EE0DC266A40D}"/>
              </a:ext>
            </a:extLst>
          </p:cNvPr>
          <p:cNvPicPr>
            <a:picLocks noChangeAspect="1"/>
          </p:cNvPicPr>
          <p:nvPr/>
        </p:nvPicPr>
        <p:blipFill rotWithShape="1">
          <a:blip r:embed="rId2"/>
          <a:srcRect l="1235" t="19666" b="6586"/>
          <a:stretch/>
        </p:blipFill>
        <p:spPr>
          <a:xfrm>
            <a:off x="6095999" y="0"/>
            <a:ext cx="6097421" cy="6858000"/>
          </a:xfrm>
          <a:prstGeom prst="rect">
            <a:avLst/>
          </a:prstGeom>
        </p:spPr>
      </p:pic>
      <p:sp>
        <p:nvSpPr>
          <p:cNvPr id="2" name="Text Placeholder 1">
            <a:extLst>
              <a:ext uri="{FF2B5EF4-FFF2-40B4-BE49-F238E27FC236}">
                <a16:creationId xmlns:a16="http://schemas.microsoft.com/office/drawing/2014/main" id="{95AE703A-A596-0348-8DB7-953154E25D3E}"/>
              </a:ext>
            </a:extLst>
          </p:cNvPr>
          <p:cNvSpPr>
            <a:spLocks noGrp="1"/>
          </p:cNvSpPr>
          <p:nvPr>
            <p:ph type="body" sz="quarter" idx="11"/>
          </p:nvPr>
        </p:nvSpPr>
        <p:spPr/>
        <p:txBody>
          <a:bodyPr rtlCol="0"/>
          <a:lstStyle/>
          <a:p>
            <a:pPr rtl="0"/>
            <a:r>
              <a:rPr lang="es-co" sz="2000">
                <a:latin typeface="Arial" panose="020B0604020202020204" pitchFamily="34" charset="0"/>
                <a:cs typeface="Arial" panose="020B0604020202020204" pitchFamily="34" charset="0"/>
              </a:rPr>
              <a:t>El impacto ambiental positivo</a:t>
            </a:r>
          </a:p>
        </p:txBody>
      </p:sp>
      <p:sp>
        <p:nvSpPr>
          <p:cNvPr id="14" name="Text Placeholder 13">
            <a:extLst>
              <a:ext uri="{FF2B5EF4-FFF2-40B4-BE49-F238E27FC236}">
                <a16:creationId xmlns:a16="http://schemas.microsoft.com/office/drawing/2014/main" id="{BCFF81EF-1F39-5F43-8B16-6DDFF16785A8}"/>
              </a:ext>
            </a:extLst>
          </p:cNvPr>
          <p:cNvSpPr>
            <a:spLocks noGrp="1"/>
          </p:cNvSpPr>
          <p:nvPr>
            <p:ph type="body" sz="quarter" idx="15"/>
          </p:nvPr>
        </p:nvSpPr>
        <p:spPr>
          <a:xfrm>
            <a:off x="315914" y="1066800"/>
            <a:ext cx="5399087" cy="1191603"/>
          </a:xfrm>
        </p:spPr>
        <p:txBody>
          <a:bodyPr rtlCol="0"/>
          <a:lstStyle/>
          <a:p>
            <a:pPr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Vastas extensiones de la selva tropical del mundo se talan cada año para la industria maderera, la agricultura, la ganadería y otros usos. Y los murciélagos frugívoros son actores clave en la restauración de esos bosques vitales.</a:t>
            </a:r>
          </a:p>
          <a:p>
            <a:pPr rtl="0">
              <a:lnSpc>
                <a:spcPts val="2260"/>
              </a:lnSpc>
              <a:spcBef>
                <a:spcPts val="1500"/>
              </a:spcBef>
            </a:pPr>
            <a:r>
              <a:rPr lang="es-co" sz="1800" b="0" i="0" dirty="0">
                <a:effectLst/>
                <a:latin typeface="Arial" panose="020B0604020202020204" pitchFamily="34" charset="0"/>
                <a:ea typeface="Verdana" panose="020B0604030504040204" pitchFamily="34" charset="0"/>
                <a:cs typeface="Arial" panose="020B0604020202020204" pitchFamily="34" charset="0"/>
              </a:rPr>
              <a:t>La regeneración de los bosques talados es un proceso natural complejo, que requiere la dispersión de semillas por parte de muchos animales, además de los murciélagos. Muchos animales frugívoros dejan caer las semillas en el suelo, pero estos excrementos generalmente ocurren cerca de donde viven. </a:t>
            </a:r>
          </a:p>
          <a:p>
            <a:pPr rtl="0">
              <a:lnSpc>
                <a:spcPts val="2260"/>
              </a:lnSpc>
            </a:pPr>
            <a:endParaRPr lang="en-US" sz="1800" b="0" i="0" dirty="0">
              <a:effectLst/>
              <a:latin typeface="Arial" panose="020B0604020202020204" pitchFamily="34" charset="0"/>
              <a:ea typeface="Verdana" panose="020B060403050404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3CCCB702-9146-C648-B86E-FB4FFE2B75D3}"/>
              </a:ext>
            </a:extLst>
          </p:cNvPr>
          <p:cNvSpPr txBox="1">
            <a:spLocks/>
          </p:cNvSpPr>
          <p:nvPr/>
        </p:nvSpPr>
        <p:spPr>
          <a:xfrm>
            <a:off x="6269960" y="6141721"/>
            <a:ext cx="28740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dirty="0">
                <a:solidFill>
                  <a:srgbClr val="21A6B5"/>
                </a:solidFill>
                <a:latin typeface="Arial" panose="020B0604020202020204" pitchFamily="34" charset="0"/>
                <a:cs typeface="Arial" panose="020B0604020202020204" pitchFamily="34" charset="0"/>
              </a:rPr>
              <a:t>Murciélago frugívoro de lengua larga menor</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a:t>
            </a:r>
            <a:r>
              <a:rPr lang="es-co" sz="1000" b="1" dirty="0" err="1">
                <a:solidFill>
                  <a:srgbClr val="21A6B5"/>
                </a:solidFill>
                <a:latin typeface="Arial" panose="020B0604020202020204" pitchFamily="34" charset="0"/>
                <a:cs typeface="Arial" panose="020B0604020202020204" pitchFamily="34" charset="0"/>
              </a:rPr>
              <a:t>Ch’ien</a:t>
            </a:r>
            <a:r>
              <a:rPr lang="es-co" sz="1000" b="1" dirty="0">
                <a:solidFill>
                  <a:srgbClr val="21A6B5"/>
                </a:solidFill>
                <a:latin typeface="Arial" panose="020B0604020202020204" pitchFamily="34" charset="0"/>
                <a:cs typeface="Arial" panose="020B0604020202020204" pitchFamily="34" charset="0"/>
              </a:rPr>
              <a:t> Lee </a:t>
            </a:r>
            <a:r>
              <a:rPr lang="es-co" sz="1000" b="1" dirty="0" err="1">
                <a:solidFill>
                  <a:srgbClr val="21A6B5"/>
                </a:solidFill>
                <a:latin typeface="Arial" panose="020B0604020202020204" pitchFamily="34" charset="0"/>
                <a:cs typeface="Arial" panose="020B0604020202020204" pitchFamily="34" charset="0"/>
              </a:rPr>
              <a:t>Minden</a:t>
            </a:r>
            <a:r>
              <a:rPr lang="es-co" sz="1000" b="1" dirty="0">
                <a:solidFill>
                  <a:srgbClr val="21A6B5"/>
                </a:solidFill>
                <a:latin typeface="Arial" panose="020B0604020202020204" pitchFamily="34" charset="0"/>
                <a:cs typeface="Arial" panose="020B0604020202020204" pitchFamily="34" charset="0"/>
              </a:rPr>
              <a:t> </a:t>
            </a:r>
            <a:r>
              <a:rPr lang="es-co" sz="1000" b="1" dirty="0" err="1">
                <a:solidFill>
                  <a:srgbClr val="21A6B5"/>
                </a:solidFill>
                <a:latin typeface="Arial" panose="020B0604020202020204" pitchFamily="34" charset="0"/>
                <a:cs typeface="Arial" panose="020B0604020202020204" pitchFamily="34" charset="0"/>
              </a:rPr>
              <a:t>Pictures</a:t>
            </a:r>
            <a:endParaRPr lang="es-co" sz="1000" b="1" dirty="0">
              <a:solidFill>
                <a:srgbClr val="21A6B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1639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394930E-FA36-27A3-E857-424E582FBA44}"/>
              </a:ext>
            </a:extLst>
          </p:cNvPr>
          <p:cNvSpPr/>
          <p:nvPr/>
        </p:nvSpPr>
        <p:spPr>
          <a:xfrm>
            <a:off x="0" y="0"/>
            <a:ext cx="6248400" cy="6858000"/>
          </a:xfrm>
          <a:prstGeom prst="rect">
            <a:avLst/>
          </a:prstGeom>
          <a:solidFill>
            <a:srgbClr val="0201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a:p>
        </p:txBody>
      </p:sp>
      <p:pic>
        <p:nvPicPr>
          <p:cNvPr id="2" name="Picture 1" descr="A bat flying next to a moth&#10;&#10;Description automatically generated">
            <a:extLst>
              <a:ext uri="{FF2B5EF4-FFF2-40B4-BE49-F238E27FC236}">
                <a16:creationId xmlns:a16="http://schemas.microsoft.com/office/drawing/2014/main" id="{1C0951AE-A4E8-F630-3DE9-AEEEE3D2916B}"/>
              </a:ext>
            </a:extLst>
          </p:cNvPr>
          <p:cNvPicPr>
            <a:picLocks noChangeAspect="1"/>
          </p:cNvPicPr>
          <p:nvPr/>
        </p:nvPicPr>
        <p:blipFill rotWithShape="1">
          <a:blip r:embed="rId3"/>
          <a:srcRect l="21531" r="20203" b="12621"/>
          <a:stretch/>
        </p:blipFill>
        <p:spPr>
          <a:xfrm>
            <a:off x="5791199" y="0"/>
            <a:ext cx="6477001" cy="6858000"/>
          </a:xfrm>
          <a:prstGeom prst="rect">
            <a:avLst/>
          </a:prstGeom>
        </p:spPr>
      </p:pic>
      <p:sp>
        <p:nvSpPr>
          <p:cNvPr id="12" name="Text Placeholder 12">
            <a:extLst>
              <a:ext uri="{FF2B5EF4-FFF2-40B4-BE49-F238E27FC236}">
                <a16:creationId xmlns:a16="http://schemas.microsoft.com/office/drawing/2014/main" id="{700F2763-201E-2A8A-453B-2C15D87BFFB3}"/>
              </a:ext>
            </a:extLst>
          </p:cNvPr>
          <p:cNvSpPr>
            <a:spLocks noGrp="1"/>
          </p:cNvSpPr>
          <p:nvPr>
            <p:ph type="body" sz="quarter" idx="12"/>
          </p:nvPr>
        </p:nvSpPr>
        <p:spPr>
          <a:xfrm>
            <a:off x="327945" y="1208717"/>
            <a:ext cx="6248400" cy="4038599"/>
          </a:xfrm>
        </p:spPr>
        <p:txBody>
          <a:bodyPr rtlCol="0"/>
          <a:lstStyle/>
          <a:p>
            <a:pPr rtl="0">
              <a:spcBef>
                <a:spcPts val="2200"/>
              </a:spcBef>
            </a:pPr>
            <a:r>
              <a:rPr lang="es-co" dirty="0">
                <a:latin typeface="Arial" panose="020B0604020202020204" pitchFamily="34" charset="0"/>
                <a:cs typeface="Arial" panose="020B0604020202020204" pitchFamily="34" charset="0"/>
              </a:rPr>
              <a:t>Los murciélagos son nuestro depredador natural más importante de los insectos voladores nocturnos que consumen mosquitos, polillas, escarabajos, grillos y mucho más. </a:t>
            </a:r>
          </a:p>
          <a:p>
            <a:pPr rtl="0">
              <a:spcBef>
                <a:spcPts val="2200"/>
              </a:spcBef>
            </a:pPr>
            <a:r>
              <a:rPr lang="es-co" dirty="0">
                <a:latin typeface="Arial" panose="020B0604020202020204" pitchFamily="34" charset="0"/>
                <a:cs typeface="Arial" panose="020B0604020202020204" pitchFamily="34" charset="0"/>
              </a:rPr>
              <a:t>Muchos de los insectos son plagas agrícolas o forestales graves, y otros transmiten enfermedades </a:t>
            </a:r>
            <a:br>
              <a:rPr lang="es-co" dirty="0">
                <a:latin typeface="Arial" panose="020B0604020202020204" pitchFamily="34" charset="0"/>
                <a:cs typeface="Arial" panose="020B0604020202020204" pitchFamily="34" charset="0"/>
              </a:rPr>
            </a:br>
            <a:r>
              <a:rPr lang="es-co" dirty="0">
                <a:latin typeface="Arial" panose="020B0604020202020204" pitchFamily="34" charset="0"/>
                <a:cs typeface="Arial" panose="020B0604020202020204" pitchFamily="34" charset="0"/>
              </a:rPr>
              <a:t>a los humanos o al ganado. </a:t>
            </a:r>
          </a:p>
          <a:p>
            <a:pPr rtl="0">
              <a:spcBef>
                <a:spcPts val="2200"/>
              </a:spcBef>
            </a:pPr>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p:txBody>
          <a:bodyPr rtlCol="0"/>
          <a:lstStyle/>
          <a:p>
            <a:pPr rtl="0"/>
            <a:r>
              <a:rPr lang="es-co" sz="2000" dirty="0">
                <a:solidFill>
                  <a:srgbClr val="21A6B5"/>
                </a:solidFill>
                <a:latin typeface="Arial" panose="020B0604020202020204" pitchFamily="34" charset="0"/>
                <a:cs typeface="Arial" panose="020B0604020202020204" pitchFamily="34" charset="0"/>
              </a:rPr>
              <a:t>Los murciélagos controlan la población de insectos</a:t>
            </a:r>
            <a:r>
              <a:rPr lang="es-co" dirty="0">
                <a:solidFill>
                  <a:srgbClr val="21A6B5"/>
                </a:solidFill>
                <a:latin typeface="Arial" panose="020B0604020202020204" pitchFamily="34" charset="0"/>
                <a:cs typeface="Arial" panose="020B0604020202020204" pitchFamily="34" charset="0"/>
              </a:rPr>
              <a:t>:</a:t>
            </a:r>
            <a:r>
              <a:rPr lang="es-co" sz="2000" dirty="0">
                <a:solidFill>
                  <a:srgbClr val="21A6B5"/>
                </a:solidFill>
                <a:latin typeface="Arial" panose="020B0604020202020204" pitchFamily="34" charset="0"/>
                <a:cs typeface="Arial" panose="020B0604020202020204" pitchFamily="34" charset="0"/>
              </a:rPr>
              <a:t> el cómo</a:t>
            </a:r>
          </a:p>
        </p:txBody>
      </p:sp>
      <p:cxnSp>
        <p:nvCxnSpPr>
          <p:cNvPr id="6" name="Straight Connector 5">
            <a:extLst>
              <a:ext uri="{FF2B5EF4-FFF2-40B4-BE49-F238E27FC236}">
                <a16:creationId xmlns:a16="http://schemas.microsoft.com/office/drawing/2014/main" id="{F7CE2078-CD0D-FF0E-9D65-10138D077639}"/>
              </a:ext>
            </a:extLst>
          </p:cNvPr>
          <p:cNvCxnSpPr>
            <a:cxnSpLocks/>
          </p:cNvCxnSpPr>
          <p:nvPr/>
        </p:nvCxnSpPr>
        <p:spPr>
          <a:xfrm>
            <a:off x="392575" y="762000"/>
            <a:ext cx="11418425" cy="0"/>
          </a:xfrm>
          <a:prstGeom prst="line">
            <a:avLst/>
          </a:prstGeom>
          <a:ln w="41275">
            <a:solidFill>
              <a:srgbClr val="21A6B5"/>
            </a:solidFill>
          </a:ln>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id="{D0A1593B-7731-6B95-CF97-071B7866DB89}"/>
              </a:ext>
            </a:extLst>
          </p:cNvPr>
          <p:cNvSpPr txBox="1">
            <a:spLocks/>
          </p:cNvSpPr>
          <p:nvPr/>
        </p:nvSpPr>
        <p:spPr>
          <a:xfrm>
            <a:off x="9372600" y="6141721"/>
            <a:ext cx="243840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0">
              <a:lnSpc>
                <a:spcPct val="100000"/>
              </a:lnSpc>
              <a:buNone/>
            </a:pPr>
            <a:r>
              <a:rPr lang="es-co" sz="1000" b="1" dirty="0">
                <a:solidFill>
                  <a:srgbClr val="21A6B5"/>
                </a:solidFill>
                <a:latin typeface="Arial" panose="020B0604020202020204" pitchFamily="34" charset="0"/>
                <a:cs typeface="Arial" panose="020B0604020202020204" pitchFamily="34" charset="0"/>
              </a:rPr>
              <a:t>Pequeño murciélago marrón</a:t>
            </a:r>
            <a:br>
              <a:rPr lang="en-US" sz="1000" b="1" dirty="0">
                <a:solidFill>
                  <a:srgbClr val="21A6B5"/>
                </a:solidFill>
                <a:latin typeface="Arial" panose="020B0604020202020204" pitchFamily="34" charset="0"/>
                <a:cs typeface="Arial" panose="020B0604020202020204" pitchFamily="34" charset="0"/>
              </a:rPr>
            </a:br>
            <a:r>
              <a:rPr lang="es-co" sz="1000" b="1" dirty="0">
                <a:solidFill>
                  <a:srgbClr val="21A6B5"/>
                </a:solidFill>
                <a:latin typeface="Arial" panose="020B0604020202020204" pitchFamily="34" charset="0"/>
                <a:cs typeface="Arial" panose="020B0604020202020204" pitchFamily="34" charset="0"/>
              </a:rPr>
              <a:t>© Michael Durham</a:t>
            </a:r>
          </a:p>
        </p:txBody>
      </p:sp>
    </p:spTree>
    <p:extLst>
      <p:ext uri="{BB962C8B-B14F-4D97-AF65-F5344CB8AC3E}">
        <p14:creationId xmlns:p14="http://schemas.microsoft.com/office/powerpoint/2010/main" val="3599631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arge flock of birds flying over a cave&#10;&#10;Description automatically generated">
            <a:extLst>
              <a:ext uri="{FF2B5EF4-FFF2-40B4-BE49-F238E27FC236}">
                <a16:creationId xmlns:a16="http://schemas.microsoft.com/office/drawing/2014/main" id="{048859F0-B5BF-8678-43AD-D73B3DF76207}"/>
              </a:ext>
            </a:extLst>
          </p:cNvPr>
          <p:cNvPicPr>
            <a:picLocks noChangeAspect="1"/>
          </p:cNvPicPr>
          <p:nvPr/>
        </p:nvPicPr>
        <p:blipFill rotWithShape="1">
          <a:blip r:embed="rId3"/>
          <a:srcRect l="30612" r="14987" b="7482"/>
          <a:stretch/>
        </p:blipFill>
        <p:spPr>
          <a:xfrm>
            <a:off x="6109138" y="-8233"/>
            <a:ext cx="6093601" cy="6866233"/>
          </a:xfrm>
          <a:prstGeom prst="rect">
            <a:avLst/>
          </a:prstGeom>
        </p:spPr>
      </p:pic>
      <p:sp>
        <p:nvSpPr>
          <p:cNvPr id="5" name="Text Placeholder 13">
            <a:extLst>
              <a:ext uri="{FF2B5EF4-FFF2-40B4-BE49-F238E27FC236}">
                <a16:creationId xmlns:a16="http://schemas.microsoft.com/office/drawing/2014/main" id="{2B7E6C8F-7D69-4E27-8F92-F6FABDC6B40C}"/>
              </a:ext>
            </a:extLst>
          </p:cNvPr>
          <p:cNvSpPr txBox="1">
            <a:spLocks/>
          </p:cNvSpPr>
          <p:nvPr/>
        </p:nvSpPr>
        <p:spPr>
          <a:xfrm>
            <a:off x="1981200" y="1066800"/>
            <a:ext cx="3983603" cy="2819400"/>
          </a:xfrm>
          <a:prstGeom prst="rect">
            <a:avLst/>
          </a:prstGeom>
        </p:spPr>
        <p:txBody>
          <a:bodyPr rtlCol="0"/>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ITC Avant Garde Pro Bk" panose="020B0502020202020204" pitchFamily="34" charset="77"/>
                <a:ea typeface="+mn-ea"/>
                <a:cs typeface="+mn-cs"/>
              </a:defRPr>
            </a:lvl1pPr>
            <a:lvl2pPr marL="685800" indent="-228600" algn="l" defTabSz="914400" rtl="0" eaLnBrk="1" latinLnBrk="0" hangingPunct="1">
              <a:lnSpc>
                <a:spcPct val="90000"/>
              </a:lnSpc>
              <a:spcBef>
                <a:spcPts val="500"/>
              </a:spcBef>
              <a:buFontTx/>
              <a:buBlip>
                <a:blip r:embed="rId4"/>
              </a:buBlip>
              <a:defRPr sz="1800" b="0" i="0" kern="1200">
                <a:solidFill>
                  <a:schemeClr val="tx1"/>
                </a:solidFill>
                <a:latin typeface="ITC Avant Garde Pro Bk" panose="020B0502020202020204" pitchFamily="34" charset="77"/>
                <a:ea typeface="+mn-ea"/>
                <a:cs typeface="+mn-cs"/>
              </a:defRPr>
            </a:lvl2pPr>
            <a:lvl3pPr marL="1143000" indent="-228600" algn="l" defTabSz="914400" rtl="0" eaLnBrk="1" latinLnBrk="0" hangingPunct="1">
              <a:lnSpc>
                <a:spcPct val="90000"/>
              </a:lnSpc>
              <a:spcBef>
                <a:spcPts val="500"/>
              </a:spcBef>
              <a:buClr>
                <a:srgbClr val="21A6B5"/>
              </a:buClr>
              <a:buFont typeface="Arial" panose="020B0604020202020204" pitchFamily="34" charset="0"/>
              <a:buChar char="•"/>
              <a:defRPr sz="1400" b="0" i="0" kern="1200">
                <a:solidFill>
                  <a:schemeClr val="tx1"/>
                </a:solidFill>
                <a:latin typeface="ITC Avant Garde Pro Bk" panose="020B0502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ts val="2260"/>
              </a:lnSpc>
              <a:spcBef>
                <a:spcPts val="1500"/>
              </a:spcBef>
            </a:pPr>
            <a:r>
              <a:rPr lang="es-co" dirty="0">
                <a:latin typeface="Arial" panose="020B0604020202020204" pitchFamily="34" charset="0"/>
                <a:cs typeface="Arial" panose="020B0604020202020204" pitchFamily="34" charset="0"/>
              </a:rPr>
              <a:t>Los 20 millones de murciélagos de cola libre mexicanos de </a:t>
            </a:r>
            <a:r>
              <a:rPr lang="es-co" dirty="0" err="1">
                <a:latin typeface="Arial" panose="020B0604020202020204" pitchFamily="34" charset="0"/>
                <a:cs typeface="Arial" panose="020B0604020202020204" pitchFamily="34" charset="0"/>
              </a:rPr>
              <a:t>Bracken</a:t>
            </a:r>
            <a:r>
              <a:rPr lang="es-co" dirty="0">
                <a:latin typeface="Arial" panose="020B0604020202020204" pitchFamily="34" charset="0"/>
                <a:cs typeface="Arial" panose="020B0604020202020204" pitchFamily="34" charset="0"/>
              </a:rPr>
              <a:t> Cave, en el centro de Texas, ayudan a combatir una plaga especialmente dañina, la polilla del maíz (también conocida como gusano del algodón o gusano del tomate etc.), que ataca</a:t>
            </a:r>
          </a:p>
        </p:txBody>
      </p:sp>
      <p:sp>
        <p:nvSpPr>
          <p:cNvPr id="7" name="Content Placeholder 2">
            <a:extLst>
              <a:ext uri="{FF2B5EF4-FFF2-40B4-BE49-F238E27FC236}">
                <a16:creationId xmlns:a16="http://schemas.microsoft.com/office/drawing/2014/main" id="{0FC1D2E4-1F97-2936-1240-858C62B94C13}"/>
              </a:ext>
            </a:extLst>
          </p:cNvPr>
          <p:cNvSpPr txBox="1">
            <a:spLocks/>
          </p:cNvSpPr>
          <p:nvPr/>
        </p:nvSpPr>
        <p:spPr>
          <a:xfrm>
            <a:off x="6400800" y="6141721"/>
            <a:ext cx="1807240" cy="563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None/>
            </a:pPr>
            <a:r>
              <a:rPr lang="es-co" sz="1000" b="1">
                <a:solidFill>
                  <a:schemeClr val="bg1"/>
                </a:solidFill>
                <a:latin typeface="Arial" panose="020B0604020202020204" pitchFamily="34" charset="0"/>
                <a:cs typeface="Arial" panose="020B0604020202020204" pitchFamily="34" charset="0"/>
              </a:rPr>
              <a:t>Bracken Cave</a:t>
            </a:r>
            <a:br>
              <a:rPr lang="en-US" sz="1000" b="1" dirty="0">
                <a:solidFill>
                  <a:schemeClr val="bg1"/>
                </a:solidFill>
                <a:latin typeface="Arial" panose="020B0604020202020204" pitchFamily="34" charset="0"/>
                <a:cs typeface="Arial" panose="020B0604020202020204" pitchFamily="34" charset="0"/>
              </a:rPr>
            </a:br>
            <a:r>
              <a:rPr lang="es-co" sz="1000" b="1">
                <a:solidFill>
                  <a:schemeClr val="bg1"/>
                </a:solidFill>
                <a:latin typeface="Arial" panose="020B0604020202020204" pitchFamily="34" charset="0"/>
                <a:cs typeface="Arial" panose="020B0604020202020204" pitchFamily="34" charset="0"/>
              </a:rPr>
              <a:t>© Jonathan Alonzo </a:t>
            </a:r>
          </a:p>
        </p:txBody>
      </p:sp>
      <p:pic>
        <p:nvPicPr>
          <p:cNvPr id="8" name="Picture 7">
            <a:extLst>
              <a:ext uri="{FF2B5EF4-FFF2-40B4-BE49-F238E27FC236}">
                <a16:creationId xmlns:a16="http://schemas.microsoft.com/office/drawing/2014/main" id="{884EB20E-B3FF-D903-CE4F-94748AC40BC1}"/>
              </a:ext>
            </a:extLst>
          </p:cNvPr>
          <p:cNvPicPr>
            <a:picLocks noChangeAspect="1"/>
          </p:cNvPicPr>
          <p:nvPr/>
        </p:nvPicPr>
        <p:blipFill>
          <a:blip r:embed="rId5"/>
          <a:stretch>
            <a:fillRect/>
          </a:stretch>
        </p:blipFill>
        <p:spPr>
          <a:xfrm rot="767009">
            <a:off x="337091" y="978077"/>
            <a:ext cx="1608443" cy="1569685"/>
          </a:xfrm>
          <a:prstGeom prst="rect">
            <a:avLst/>
          </a:prstGeom>
        </p:spPr>
      </p:pic>
      <p:sp>
        <p:nvSpPr>
          <p:cNvPr id="15" name="TextBox 14">
            <a:extLst>
              <a:ext uri="{FF2B5EF4-FFF2-40B4-BE49-F238E27FC236}">
                <a16:creationId xmlns:a16="http://schemas.microsoft.com/office/drawing/2014/main" id="{C08B662A-360F-D519-E2DF-E2410EDB77B0}"/>
              </a:ext>
            </a:extLst>
          </p:cNvPr>
          <p:cNvSpPr txBox="1"/>
          <p:nvPr/>
        </p:nvSpPr>
        <p:spPr>
          <a:xfrm>
            <a:off x="299545" y="3124200"/>
            <a:ext cx="5783317" cy="3700372"/>
          </a:xfrm>
          <a:prstGeom prst="rect">
            <a:avLst/>
          </a:prstGeom>
          <a:noFill/>
        </p:spPr>
        <p:txBody>
          <a:bodyPr wrap="square" rtlCol="0">
            <a:spAutoFit/>
          </a:bodyPr>
          <a:lstStyle/>
          <a:p>
            <a:pPr rtl="0">
              <a:lnSpc>
                <a:spcPts val="2260"/>
              </a:lnSpc>
              <a:spcBef>
                <a:spcPts val="1500"/>
              </a:spcBef>
            </a:pPr>
            <a:r>
              <a:rPr lang="es-co" dirty="0">
                <a:latin typeface="Arial" panose="020B0604020202020204" pitchFamily="34" charset="0"/>
                <a:cs typeface="Arial" panose="020B0604020202020204" pitchFamily="34" charset="0"/>
              </a:rPr>
              <a:t>a una gran cantidad de plantas comerciales, desde alcachofas hasta sandías.</a:t>
            </a:r>
          </a:p>
          <a:p>
            <a:pPr rtl="0">
              <a:lnSpc>
                <a:spcPts val="2260"/>
              </a:lnSpc>
              <a:spcBef>
                <a:spcPts val="1500"/>
              </a:spcBef>
            </a:pPr>
            <a:r>
              <a:rPr lang="es-co" dirty="0">
                <a:latin typeface="Arial" panose="020B0604020202020204" pitchFamily="34" charset="0"/>
                <a:cs typeface="Arial" panose="020B0604020202020204" pitchFamily="34" charset="0"/>
              </a:rPr>
              <a:t>¿Cuántos insectos cree que pueden comer 20 millones de murciélagos en una noche o en un mes? Sabemos que una madre murciélago de cola libre puede comer aproximadamente 10 gramos de insectos (equivalentes al peso de dos monedas de cinco centavos) en una noche. No parece mucho, pero para toda la colonia en realidad suma 220 toneladas de insectos, ¡el peso aproximado de 55 elefantes!</a:t>
            </a:r>
          </a:p>
          <a:p>
            <a:pPr rtl="0">
              <a:lnSpc>
                <a:spcPts val="2260"/>
              </a:lnSpc>
              <a:spcBef>
                <a:spcPts val="1500"/>
              </a:spcBef>
            </a:pPr>
            <a:endParaRPr lang="en-US" dirty="0">
              <a:latin typeface="Arial" panose="020B0604020202020204" pitchFamily="34" charset="0"/>
              <a:cs typeface="Arial" panose="020B0604020202020204" pitchFamily="34" charset="0"/>
            </a:endParaRPr>
          </a:p>
        </p:txBody>
      </p:sp>
      <p:sp>
        <p:nvSpPr>
          <p:cNvPr id="18" name="Text Placeholder 17">
            <a:extLst>
              <a:ext uri="{FF2B5EF4-FFF2-40B4-BE49-F238E27FC236}">
                <a16:creationId xmlns:a16="http://schemas.microsoft.com/office/drawing/2014/main" id="{B4587BCE-1196-0145-82A4-9600AE9E4AB4}"/>
              </a:ext>
            </a:extLst>
          </p:cNvPr>
          <p:cNvSpPr>
            <a:spLocks noGrp="1"/>
          </p:cNvSpPr>
          <p:nvPr>
            <p:ph type="body" sz="quarter" idx="11"/>
          </p:nvPr>
        </p:nvSpPr>
        <p:spPr>
          <a:xfrm>
            <a:off x="315913" y="76200"/>
            <a:ext cx="8828087" cy="422275"/>
          </a:xfrm>
        </p:spPr>
        <p:txBody>
          <a:bodyPr rtlCol="0"/>
          <a:lstStyle/>
          <a:p>
            <a:pPr rtl="0"/>
            <a:r>
              <a:rPr lang="es-co" sz="2000" dirty="0">
                <a:latin typeface="Arial" panose="020B0604020202020204" pitchFamily="34" charset="0"/>
                <a:cs typeface="Arial" panose="020B0604020202020204" pitchFamily="34" charset="0"/>
              </a:rPr>
              <a:t>Los murciélagos controlan la población </a:t>
            </a:r>
            <a:br>
              <a:rPr lang="es-co" sz="2000" dirty="0">
                <a:latin typeface="Arial" panose="020B0604020202020204" pitchFamily="34" charset="0"/>
                <a:cs typeface="Arial" panose="020B0604020202020204" pitchFamily="34" charset="0"/>
              </a:rPr>
            </a:br>
            <a:r>
              <a:rPr lang="es-co" sz="2000" dirty="0">
                <a:latin typeface="Arial" panose="020B0604020202020204" pitchFamily="34" charset="0"/>
                <a:cs typeface="Arial" panose="020B0604020202020204" pitchFamily="34" charset="0"/>
              </a:rPr>
              <a:t>de insectos</a:t>
            </a:r>
            <a:r>
              <a:rPr lang="es-co" dirty="0">
                <a:latin typeface="Arial" panose="020B0604020202020204" pitchFamily="34" charset="0"/>
                <a:cs typeface="Arial" panose="020B0604020202020204" pitchFamily="34" charset="0"/>
              </a:rPr>
              <a:t>:</a:t>
            </a:r>
            <a:r>
              <a:rPr lang="es-co" sz="2000" dirty="0">
                <a:latin typeface="Arial" panose="020B0604020202020204" pitchFamily="34" charset="0"/>
                <a:cs typeface="Arial" panose="020B0604020202020204" pitchFamily="34" charset="0"/>
              </a:rPr>
              <a:t> el cómo</a:t>
            </a:r>
          </a:p>
        </p:txBody>
      </p:sp>
    </p:spTree>
    <p:extLst>
      <p:ext uri="{BB962C8B-B14F-4D97-AF65-F5344CB8AC3E}">
        <p14:creationId xmlns:p14="http://schemas.microsoft.com/office/powerpoint/2010/main" val="2182068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6432</TotalTime>
  <Words>1085</Words>
  <Application>Microsoft Office PowerPoint</Application>
  <PresentationFormat>Widescreen</PresentationFormat>
  <Paragraphs>63</Paragraphs>
  <Slides>14</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ITC Avant Garde Pro Md</vt:lpstr>
      <vt:lpstr>Foundry Gridnik ExtraBold</vt:lpstr>
      <vt:lpstr>ITC Avant Garde Pro Bk</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UP  TO END BAT EXTINCTIONS WORLDWIDE</dc:title>
  <dc:creator>Tiffany Liller</dc:creator>
  <cp:lastModifiedBy>TIESPL - Team</cp:lastModifiedBy>
  <cp:revision>92</cp:revision>
  <dcterms:created xsi:type="dcterms:W3CDTF">2020-01-05T21:24:49Z</dcterms:created>
  <dcterms:modified xsi:type="dcterms:W3CDTF">2024-11-06T10:46:48Z</dcterms:modified>
</cp:coreProperties>
</file>